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1" r:id="rId2"/>
    <p:sldId id="258" r:id="rId3"/>
    <p:sldId id="259" r:id="rId4"/>
    <p:sldId id="260" r:id="rId5"/>
    <p:sldId id="263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56" r:id="rId14"/>
    <p:sldId id="257" r:id="rId1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246506794663235"/>
          <c:y val="5.1386029061916014E-2"/>
          <c:w val="0.43828045846193808"/>
          <c:h val="0.48617387545529461"/>
        </c:manualLayout>
      </c:layout>
      <c:lineChart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59-4C16-9551-515AA294F296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B59-4C16-9551-515AA294F296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B59-4C16-9551-515AA294F2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145124336"/>
        <c:axId val="-1145125424"/>
      </c:lineChart>
      <c:catAx>
        <c:axId val="-1145124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1145125424"/>
        <c:crosses val="autoZero"/>
        <c:auto val="1"/>
        <c:lblAlgn val="ctr"/>
        <c:lblOffset val="100"/>
        <c:noMultiLvlLbl val="0"/>
      </c:catAx>
      <c:valAx>
        <c:axId val="-11451254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1145124336"/>
        <c:crosses val="autoZero"/>
        <c:crossBetween val="between"/>
      </c:valAx>
    </c:plotArea>
    <c:legend>
      <c:legendPos val="r"/>
      <c:layout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371D96-26AC-409C-BB90-EA392E4F9850}" type="datetimeFigureOut">
              <a:rPr lang="es-MX" smtClean="0"/>
              <a:t>12/04/2021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A3B498-E023-496A-8425-033EE8AE024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066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178E-7711-4EED-8CC4-3D0046CEA268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49172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178E-7711-4EED-8CC4-3D0046CEA268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4174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178E-7711-4EED-8CC4-3D0046CEA268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075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C178E-7711-4EED-8CC4-3D0046CEA268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7668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08F5C-31B1-43D8-AF1E-07C1CFB8C8C2}" type="datetimeFigureOut">
              <a:rPr lang="es-MX" smtClean="0"/>
              <a:t>12/04/2021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44499-6A61-4EAD-974B-ED27BEB7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3976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08F5C-31B1-43D8-AF1E-07C1CFB8C8C2}" type="datetimeFigureOut">
              <a:rPr lang="es-MX" smtClean="0"/>
              <a:t>12/04/2021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44499-6A61-4EAD-974B-ED27BEB7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8121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08F5C-31B1-43D8-AF1E-07C1CFB8C8C2}" type="datetimeFigureOut">
              <a:rPr lang="es-MX" smtClean="0"/>
              <a:t>12/04/2021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44499-6A61-4EAD-974B-ED27BEB7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4947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08F5C-31B1-43D8-AF1E-07C1CFB8C8C2}" type="datetimeFigureOut">
              <a:rPr lang="es-MX" smtClean="0"/>
              <a:t>12/04/2021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44499-6A61-4EAD-974B-ED27BEB7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2538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08F5C-31B1-43D8-AF1E-07C1CFB8C8C2}" type="datetimeFigureOut">
              <a:rPr lang="es-MX" smtClean="0"/>
              <a:t>12/04/2021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44499-6A61-4EAD-974B-ED27BEB7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0218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08F5C-31B1-43D8-AF1E-07C1CFB8C8C2}" type="datetimeFigureOut">
              <a:rPr lang="es-MX" smtClean="0"/>
              <a:t>12/04/2021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44499-6A61-4EAD-974B-ED27BEB7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661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08F5C-31B1-43D8-AF1E-07C1CFB8C8C2}" type="datetimeFigureOut">
              <a:rPr lang="es-MX" smtClean="0"/>
              <a:t>12/04/2021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44499-6A61-4EAD-974B-ED27BEB7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6554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08F5C-31B1-43D8-AF1E-07C1CFB8C8C2}" type="datetimeFigureOut">
              <a:rPr lang="es-MX" smtClean="0"/>
              <a:t>12/04/2021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44499-6A61-4EAD-974B-ED27BEB7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6020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08F5C-31B1-43D8-AF1E-07C1CFB8C8C2}" type="datetimeFigureOut">
              <a:rPr lang="es-MX" smtClean="0"/>
              <a:t>12/04/2021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44499-6A61-4EAD-974B-ED27BEB7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7838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08F5C-31B1-43D8-AF1E-07C1CFB8C8C2}" type="datetimeFigureOut">
              <a:rPr lang="es-MX" smtClean="0"/>
              <a:t>12/04/2021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44499-6A61-4EAD-974B-ED27BEB7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7095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08F5C-31B1-43D8-AF1E-07C1CFB8C8C2}" type="datetimeFigureOut">
              <a:rPr lang="es-MX" smtClean="0"/>
              <a:t>12/04/2021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44499-6A61-4EAD-974B-ED27BEB7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5974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08F5C-31B1-43D8-AF1E-07C1CFB8C8C2}" type="datetimeFigureOut">
              <a:rPr lang="es-MX" smtClean="0"/>
              <a:t>12/04/2021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44499-6A61-4EAD-974B-ED27BEB7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38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089444" cy="504118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r>
              <a:rPr lang="es-MX" sz="2000" dirty="0" smtClean="0"/>
              <a:t>                                                    </a:t>
            </a:r>
            <a:r>
              <a:rPr lang="es-MX" sz="1600" dirty="0" smtClean="0"/>
              <a:t>PROGRAMA MES DE ABRIL 2021</a:t>
            </a:r>
            <a:endParaRPr lang="es-MX" sz="1600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5847"/>
              </p:ext>
            </p:extLst>
          </p:nvPr>
        </p:nvGraphicFramePr>
        <p:xfrm>
          <a:off x="1241776" y="1659467"/>
          <a:ext cx="9539112" cy="4132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9852">
                  <a:extLst>
                    <a:ext uri="{9D8B030D-6E8A-4147-A177-3AD203B41FA5}">
                      <a16:colId xmlns:a16="http://schemas.microsoft.com/office/drawing/2014/main" val="969244107"/>
                    </a:ext>
                  </a:extLst>
                </a:gridCol>
                <a:gridCol w="1589852">
                  <a:extLst>
                    <a:ext uri="{9D8B030D-6E8A-4147-A177-3AD203B41FA5}">
                      <a16:colId xmlns:a16="http://schemas.microsoft.com/office/drawing/2014/main" val="1454723645"/>
                    </a:ext>
                  </a:extLst>
                </a:gridCol>
                <a:gridCol w="1589852">
                  <a:extLst>
                    <a:ext uri="{9D8B030D-6E8A-4147-A177-3AD203B41FA5}">
                      <a16:colId xmlns:a16="http://schemas.microsoft.com/office/drawing/2014/main" val="4168808127"/>
                    </a:ext>
                  </a:extLst>
                </a:gridCol>
                <a:gridCol w="1589852">
                  <a:extLst>
                    <a:ext uri="{9D8B030D-6E8A-4147-A177-3AD203B41FA5}">
                      <a16:colId xmlns:a16="http://schemas.microsoft.com/office/drawing/2014/main" val="1421157223"/>
                    </a:ext>
                  </a:extLst>
                </a:gridCol>
                <a:gridCol w="1589852">
                  <a:extLst>
                    <a:ext uri="{9D8B030D-6E8A-4147-A177-3AD203B41FA5}">
                      <a16:colId xmlns:a16="http://schemas.microsoft.com/office/drawing/2014/main" val="2513721966"/>
                    </a:ext>
                  </a:extLst>
                </a:gridCol>
                <a:gridCol w="1589852">
                  <a:extLst>
                    <a:ext uri="{9D8B030D-6E8A-4147-A177-3AD203B41FA5}">
                      <a16:colId xmlns:a16="http://schemas.microsoft.com/office/drawing/2014/main" val="2440044309"/>
                    </a:ext>
                  </a:extLst>
                </a:gridCol>
              </a:tblGrid>
              <a:tr h="1317839">
                <a:tc>
                  <a:txBody>
                    <a:bodyPr/>
                    <a:lstStyle/>
                    <a:p>
                      <a:r>
                        <a:rPr lang="es-MX" dirty="0" smtClean="0"/>
                        <a:t>LUNES 12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MARTES 13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MIERCOLES 14</a:t>
                      </a:r>
                    </a:p>
                    <a:p>
                      <a:endParaRPr lang="es-MX" dirty="0" smtClean="0"/>
                    </a:p>
                    <a:p>
                      <a:r>
                        <a:rPr lang="es-MX" sz="1100" dirty="0" smtClean="0"/>
                        <a:t>PROGRAMA</a:t>
                      </a:r>
                      <a:r>
                        <a:rPr lang="es-MX" sz="1100" baseline="0" dirty="0" smtClean="0"/>
                        <a:t> MES DE ABRIL</a:t>
                      </a:r>
                    </a:p>
                    <a:p>
                      <a:r>
                        <a:rPr lang="es-MX" sz="1100" baseline="0" dirty="0" smtClean="0"/>
                        <a:t>CALIFICACIONES</a:t>
                      </a:r>
                    </a:p>
                    <a:p>
                      <a:r>
                        <a:rPr lang="es-MX" sz="1100" baseline="0" dirty="0" smtClean="0"/>
                        <a:t>PRECIO</a:t>
                      </a:r>
                      <a:endParaRPr lang="es-MX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JUEVES 15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VIERNES 16</a:t>
                      </a:r>
                    </a:p>
                    <a:p>
                      <a:endParaRPr lang="es-MX" sz="1100" baseline="0" dirty="0" smtClean="0"/>
                    </a:p>
                    <a:p>
                      <a:r>
                        <a:rPr lang="es-MX" sz="1100" baseline="0" dirty="0" smtClean="0"/>
                        <a:t>ANALISIS DE PRECIOS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0BJETIVO</a:t>
                      </a:r>
                    </a:p>
                    <a:p>
                      <a:r>
                        <a:rPr lang="es-MX" sz="1100" dirty="0" smtClean="0"/>
                        <a:t>IDENTIFICAR LA ESTRATEGIA</a:t>
                      </a:r>
                      <a:r>
                        <a:rPr lang="es-MX" sz="1100" baseline="0" dirty="0" smtClean="0"/>
                        <a:t> DE PRECIOS</a:t>
                      </a:r>
                      <a:endParaRPr lang="es-MX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179904"/>
                  </a:ext>
                </a:extLst>
              </a:tr>
              <a:tr h="873452">
                <a:tc>
                  <a:txBody>
                    <a:bodyPr/>
                    <a:lstStyle/>
                    <a:p>
                      <a:r>
                        <a:rPr lang="es-MX" dirty="0" smtClean="0"/>
                        <a:t>LUNES 19 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MARTES 20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MIERCOLES 21</a:t>
                      </a:r>
                    </a:p>
                    <a:p>
                      <a:r>
                        <a:rPr lang="es-MX" sz="1100" dirty="0" smtClean="0"/>
                        <a:t>TRABAJO POR GRUPOS </a:t>
                      </a:r>
                    </a:p>
                    <a:p>
                      <a:r>
                        <a:rPr lang="es-MX" sz="1100" dirty="0" smtClean="0"/>
                        <a:t>ANALISIS</a:t>
                      </a:r>
                      <a:r>
                        <a:rPr lang="es-MX" sz="1100" baseline="0" dirty="0" smtClean="0"/>
                        <a:t> DE PRECIOS </a:t>
                      </a:r>
                    </a:p>
                    <a:p>
                      <a:r>
                        <a:rPr lang="es-MX" sz="1100" baseline="0" dirty="0" smtClean="0"/>
                        <a:t>Y UTILIDAD</a:t>
                      </a:r>
                      <a:endParaRPr lang="es-MX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JUEVES 22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VIERNES 23</a:t>
                      </a:r>
                    </a:p>
                    <a:p>
                      <a:r>
                        <a:rPr lang="es-MX" sz="1100" baseline="0" dirty="0" smtClean="0"/>
                        <a:t>P PLAZA </a:t>
                      </a:r>
                    </a:p>
                    <a:p>
                      <a:r>
                        <a:rPr lang="es-MX" sz="1100" baseline="0" dirty="0" smtClean="0"/>
                        <a:t>OBJETIVO </a:t>
                      </a:r>
                      <a:endParaRPr lang="es-MX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100" dirty="0" smtClean="0"/>
                        <a:t>ANALIZAR</a:t>
                      </a:r>
                      <a:r>
                        <a:rPr lang="es-MX" sz="1100" baseline="0" dirty="0" smtClean="0"/>
                        <a:t> OPCCIONES DE LA DISTRIBUCION DEL PRODUCTO</a:t>
                      </a:r>
                      <a:endParaRPr lang="es-MX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311998"/>
                  </a:ext>
                </a:extLst>
              </a:tr>
              <a:tr h="704890">
                <a:tc>
                  <a:txBody>
                    <a:bodyPr/>
                    <a:lstStyle/>
                    <a:p>
                      <a:r>
                        <a:rPr lang="es-MX" dirty="0" smtClean="0"/>
                        <a:t>LUNES 26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MARTES 27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MIERCOLES 28</a:t>
                      </a:r>
                      <a:endParaRPr lang="es-MX" sz="1100" dirty="0" smtClean="0"/>
                    </a:p>
                    <a:p>
                      <a:r>
                        <a:rPr lang="es-MX" sz="1100" dirty="0" smtClean="0"/>
                        <a:t>ESTRATEGIAS</a:t>
                      </a:r>
                      <a:r>
                        <a:rPr lang="es-MX" sz="1100" baseline="0" dirty="0" smtClean="0"/>
                        <a:t> DE PLAZA</a:t>
                      </a:r>
                      <a:endParaRPr lang="es-MX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JUEVES 29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VIERNES 30</a:t>
                      </a:r>
                    </a:p>
                    <a:p>
                      <a:r>
                        <a:rPr lang="es-MX" sz="1100" dirty="0" smtClean="0"/>
                        <a:t>TRABAJO POR</a:t>
                      </a:r>
                      <a:r>
                        <a:rPr lang="es-MX" sz="1100" baseline="0" dirty="0" smtClean="0"/>
                        <a:t> GRUPO</a:t>
                      </a:r>
                    </a:p>
                    <a:p>
                      <a:r>
                        <a:rPr lang="es-MX" sz="1100" baseline="0" dirty="0" smtClean="0"/>
                        <a:t>DISTRIBUCCION</a:t>
                      </a:r>
                      <a:endParaRPr lang="es-MX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100" dirty="0" smtClean="0"/>
                        <a:t>PROPONER</a:t>
                      </a:r>
                      <a:r>
                        <a:rPr lang="es-MX" sz="1100" baseline="0" dirty="0" smtClean="0"/>
                        <a:t> ESTARTEGIAS DE DISTRIBUCION</a:t>
                      </a:r>
                      <a:endParaRPr lang="es-MX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431085"/>
                  </a:ext>
                </a:extLst>
              </a:tr>
              <a:tr h="412219"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592606"/>
                  </a:ext>
                </a:extLst>
              </a:tr>
              <a:tr h="412219"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854707"/>
                  </a:ext>
                </a:extLst>
              </a:tr>
              <a:tr h="412219"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54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9349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s-MX" sz="2000" i="1" dirty="0"/>
              <a:t>El </a:t>
            </a:r>
            <a:r>
              <a:rPr lang="es-MX" sz="2000" b="1" i="1" dirty="0"/>
              <a:t>precio</a:t>
            </a:r>
            <a:r>
              <a:rPr lang="es-MX" sz="2000" i="1" dirty="0"/>
              <a:t> es la expresión de valor que tiene un producto o servicio, manifestado por lo general en términos monetarios, que el comprador debe pagar al vendedor,  para lograr el conjunto de beneficios que resultan de tener o usar el producto o servicio</a:t>
            </a:r>
            <a:r>
              <a:rPr lang="es-MX" sz="2000" dirty="0"/>
              <a:t>.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1981200" y="1535114"/>
            <a:ext cx="4040188" cy="597743"/>
          </a:xfrm>
          <a:solidFill>
            <a:schemeClr val="accent2"/>
          </a:solidFill>
        </p:spPr>
        <p:txBody>
          <a:bodyPr/>
          <a:lstStyle/>
          <a:p>
            <a:pPr algn="ctr"/>
            <a:r>
              <a:rPr lang="es-MX" dirty="0" smtClean="0"/>
              <a:t>PRECIO VS COSTO BENEFICIO</a:t>
            </a:r>
            <a:endParaRPr lang="es-MX" dirty="0"/>
          </a:p>
        </p:txBody>
      </p:sp>
      <p:sp>
        <p:nvSpPr>
          <p:cNvPr id="6" name="5 Marcador de contenido"/>
          <p:cNvSpPr>
            <a:spLocks noGrp="1"/>
          </p:cNvSpPr>
          <p:nvPr>
            <p:ph sz="half" idx="2"/>
          </p:nvPr>
        </p:nvSpPr>
        <p:spPr>
          <a:xfrm>
            <a:off x="2542834" y="2276872"/>
            <a:ext cx="2857860" cy="3713194"/>
          </a:xfrm>
          <a:ln>
            <a:solidFill>
              <a:schemeClr val="accent1"/>
            </a:solidFill>
          </a:ln>
        </p:spPr>
        <p:txBody>
          <a:bodyPr/>
          <a:lstStyle/>
          <a:p>
            <a:pPr marL="0" indent="0">
              <a:buNone/>
            </a:pPr>
            <a:endParaRPr lang="es-MX" dirty="0"/>
          </a:p>
        </p:txBody>
      </p:sp>
      <p:sp>
        <p:nvSpPr>
          <p:cNvPr id="7" name="6 Marcador de texto"/>
          <p:cNvSpPr>
            <a:spLocks noGrp="1"/>
          </p:cNvSpPr>
          <p:nvPr>
            <p:ph type="body" sz="quarter" idx="3"/>
          </p:nvPr>
        </p:nvSpPr>
        <p:spPr>
          <a:xfrm>
            <a:off x="6169026" y="1535114"/>
            <a:ext cx="4041775" cy="597743"/>
          </a:xfrm>
          <a:solidFill>
            <a:srgbClr val="00B0F0"/>
          </a:solidFill>
          <a:ln>
            <a:solidFill>
              <a:schemeClr val="tx1"/>
            </a:solidFill>
          </a:ln>
        </p:spPr>
        <p:txBody>
          <a:bodyPr>
            <a:normAutofit fontScale="40000" lnSpcReduction="20000"/>
          </a:bodyPr>
          <a:lstStyle/>
          <a:p>
            <a:r>
              <a:rPr lang="es-MX" dirty="0" smtClean="0"/>
              <a:t>                   </a:t>
            </a:r>
            <a:r>
              <a:rPr lang="es-MX" sz="3800" dirty="0"/>
              <a:t>BENEFICIO A LA EMPRESA</a:t>
            </a:r>
          </a:p>
          <a:p>
            <a:r>
              <a:rPr lang="es-MX" sz="3800" dirty="0"/>
              <a:t>              INGRESO Y UTILIDADES</a:t>
            </a:r>
          </a:p>
        </p:txBody>
      </p:sp>
      <p:graphicFrame>
        <p:nvGraphicFramePr>
          <p:cNvPr id="9" name="8 Marcador de contenido"/>
          <p:cNvGraphicFramePr>
            <a:graphicFrameLocks noGrp="1"/>
          </p:cNvGraphicFramePr>
          <p:nvPr>
            <p:ph sz="quarter" idx="4"/>
            <p:extLst/>
          </p:nvPr>
        </p:nvGraphicFramePr>
        <p:xfrm>
          <a:off x="6169026" y="2174875"/>
          <a:ext cx="4041775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834" y="2276872"/>
            <a:ext cx="2857860" cy="1793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834" y="4070250"/>
            <a:ext cx="2857860" cy="2095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248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s-MX" sz="1800" i="1" dirty="0"/>
              <a:t>El </a:t>
            </a:r>
            <a:r>
              <a:rPr lang="es-MX" sz="1800" b="1" i="1" dirty="0"/>
              <a:t>precio</a:t>
            </a:r>
            <a:r>
              <a:rPr lang="es-MX" sz="1800" i="1" dirty="0"/>
              <a:t> es la expresión de valor que tiene un producto o servicio, manifestado por lo general en términos monetarios, que el comprador debe pagar al vendedor,  para lograr el conjunto de beneficios que resultan de tener o usar el producto o servicio</a:t>
            </a:r>
            <a:endParaRPr lang="es-MX" sz="1800" dirty="0"/>
          </a:p>
        </p:txBody>
      </p:sp>
      <p:sp>
        <p:nvSpPr>
          <p:cNvPr id="14" name="Elipse 13"/>
          <p:cNvSpPr/>
          <p:nvPr/>
        </p:nvSpPr>
        <p:spPr>
          <a:xfrm>
            <a:off x="2968232" y="1772817"/>
            <a:ext cx="5861204" cy="432048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PR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4903257" y="5185369"/>
            <a:ext cx="2664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/>
              <a:t>  PRECIO</a:t>
            </a:r>
          </a:p>
        </p:txBody>
      </p:sp>
      <p:cxnSp>
        <p:nvCxnSpPr>
          <p:cNvPr id="19" name="Conector recto de flecha 18"/>
          <p:cNvCxnSpPr/>
          <p:nvPr/>
        </p:nvCxnSpPr>
        <p:spPr>
          <a:xfrm flipV="1">
            <a:off x="7464152" y="2204864"/>
            <a:ext cx="1008112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uadroTexto 19"/>
          <p:cNvSpPr txBox="1"/>
          <p:nvPr/>
        </p:nvSpPr>
        <p:spPr>
          <a:xfrm>
            <a:off x="8688288" y="2204864"/>
            <a:ext cx="910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VENTAS</a:t>
            </a:r>
          </a:p>
        </p:txBody>
      </p:sp>
      <p:cxnSp>
        <p:nvCxnSpPr>
          <p:cNvPr id="22" name="Conector recto de flecha 21"/>
          <p:cNvCxnSpPr/>
          <p:nvPr/>
        </p:nvCxnSpPr>
        <p:spPr>
          <a:xfrm>
            <a:off x="8688288" y="3861048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uadroTexto 22"/>
          <p:cNvSpPr txBox="1"/>
          <p:nvPr/>
        </p:nvSpPr>
        <p:spPr>
          <a:xfrm>
            <a:off x="9264352" y="3645024"/>
            <a:ext cx="1280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INGRESOS</a:t>
            </a:r>
          </a:p>
        </p:txBody>
      </p:sp>
      <p:cxnSp>
        <p:nvCxnSpPr>
          <p:cNvPr id="25" name="Conector recto de flecha 24"/>
          <p:cNvCxnSpPr/>
          <p:nvPr/>
        </p:nvCxnSpPr>
        <p:spPr>
          <a:xfrm>
            <a:off x="8328248" y="5013176"/>
            <a:ext cx="720080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8639441" y="5399713"/>
            <a:ext cx="2008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POSICIONAMIENTO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5151907" y="2000126"/>
            <a:ext cx="13617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000" dirty="0"/>
              <a:t>Costo</a:t>
            </a:r>
          </a:p>
          <a:p>
            <a:endParaRPr lang="es-MX" sz="4000" dirty="0"/>
          </a:p>
        </p:txBody>
      </p:sp>
      <p:sp>
        <p:nvSpPr>
          <p:cNvPr id="4" name="Más 3"/>
          <p:cNvSpPr/>
          <p:nvPr/>
        </p:nvSpPr>
        <p:spPr>
          <a:xfrm>
            <a:off x="5372327" y="2637822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/>
          <p:cNvSpPr txBox="1"/>
          <p:nvPr/>
        </p:nvSpPr>
        <p:spPr>
          <a:xfrm>
            <a:off x="4922227" y="3607318"/>
            <a:ext cx="21600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000" dirty="0"/>
              <a:t>UTILIDAD</a:t>
            </a:r>
          </a:p>
        </p:txBody>
      </p:sp>
      <p:sp>
        <p:nvSpPr>
          <p:cNvPr id="8" name="Igual que 7"/>
          <p:cNvSpPr/>
          <p:nvPr/>
        </p:nvSpPr>
        <p:spPr>
          <a:xfrm>
            <a:off x="5441634" y="4422387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981201" y="6093298"/>
            <a:ext cx="87110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/>
              <a:t>VARIANTE: </a:t>
            </a:r>
            <a:r>
              <a:rPr lang="es-MX" sz="3200" dirty="0" smtClean="0"/>
              <a:t>CAPACIDAD </a:t>
            </a:r>
            <a:r>
              <a:rPr lang="es-MX" sz="3200" dirty="0"/>
              <a:t>DE COMPRA Y COMPETECIA</a:t>
            </a:r>
          </a:p>
        </p:txBody>
      </p:sp>
    </p:spTree>
    <p:extLst>
      <p:ext uri="{BB962C8B-B14F-4D97-AF65-F5344CB8AC3E}">
        <p14:creationId xmlns:p14="http://schemas.microsoft.com/office/powerpoint/2010/main" val="136518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631504" y="52846"/>
            <a:ext cx="8424936" cy="954669"/>
          </a:xfr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es-MX" sz="3200" dirty="0"/>
              <a:t>  </a:t>
            </a:r>
            <a:r>
              <a:rPr lang="es-MX" sz="3200" i="1" dirty="0"/>
              <a:t>El </a:t>
            </a:r>
            <a:r>
              <a:rPr lang="es-MX" sz="3200" b="1" i="1" dirty="0"/>
              <a:t>precio</a:t>
            </a:r>
            <a:r>
              <a:rPr lang="es-MX" sz="3200" i="1" dirty="0"/>
              <a:t> es la expresión de valor que tiene un </a:t>
            </a:r>
            <a:r>
              <a:rPr lang="es-MX" sz="1300" i="1" dirty="0"/>
              <a:t>producto o servicio, manifestado por lo general en términos monetarios, que el comprador debe pagar al vendedor,  para lograr el conjunto de beneficios que resultan de tener o usar el producto o servicio</a:t>
            </a:r>
            <a:endParaRPr lang="es-MX" sz="13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2373311" y="982761"/>
            <a:ext cx="1332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COSTOS</a:t>
            </a:r>
          </a:p>
        </p:txBody>
      </p:sp>
      <p:sp>
        <p:nvSpPr>
          <p:cNvPr id="11" name="Más 10"/>
          <p:cNvSpPr/>
          <p:nvPr/>
        </p:nvSpPr>
        <p:spPr>
          <a:xfrm>
            <a:off x="2461986" y="1358890"/>
            <a:ext cx="645593" cy="92228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CuadroTexto 11"/>
          <p:cNvSpPr txBox="1"/>
          <p:nvPr/>
        </p:nvSpPr>
        <p:spPr>
          <a:xfrm>
            <a:off x="2324316" y="3487580"/>
            <a:ext cx="1087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PRECIO</a:t>
            </a:r>
          </a:p>
        </p:txBody>
      </p:sp>
      <p:sp>
        <p:nvSpPr>
          <p:cNvPr id="14" name="Menos 13"/>
          <p:cNvSpPr/>
          <p:nvPr/>
        </p:nvSpPr>
        <p:spPr>
          <a:xfrm>
            <a:off x="2596539" y="2407460"/>
            <a:ext cx="144016" cy="108012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Menos 16"/>
          <p:cNvSpPr/>
          <p:nvPr/>
        </p:nvSpPr>
        <p:spPr>
          <a:xfrm>
            <a:off x="2971946" y="2392877"/>
            <a:ext cx="135632" cy="108012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9" name="Conector recto de flecha 18"/>
          <p:cNvCxnSpPr>
            <a:stCxn id="12" idx="3"/>
          </p:cNvCxnSpPr>
          <p:nvPr/>
        </p:nvCxnSpPr>
        <p:spPr>
          <a:xfrm flipV="1">
            <a:off x="3411989" y="2510310"/>
            <a:ext cx="1521687" cy="11619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/>
          <p:cNvCxnSpPr/>
          <p:nvPr/>
        </p:nvCxnSpPr>
        <p:spPr>
          <a:xfrm>
            <a:off x="3440763" y="3681741"/>
            <a:ext cx="173771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/>
          <p:cNvCxnSpPr/>
          <p:nvPr/>
        </p:nvCxnSpPr>
        <p:spPr>
          <a:xfrm>
            <a:off x="3440763" y="3707715"/>
            <a:ext cx="1521687" cy="13656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Texto 23"/>
          <p:cNvSpPr txBox="1"/>
          <p:nvPr/>
        </p:nvSpPr>
        <p:spPr>
          <a:xfrm>
            <a:off x="4972990" y="1928056"/>
            <a:ext cx="117891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MX" dirty="0"/>
          </a:p>
          <a:p>
            <a:r>
              <a:rPr lang="es-MX" sz="1400" dirty="0" smtClean="0"/>
              <a:t>ORIENTADOS </a:t>
            </a:r>
          </a:p>
          <a:p>
            <a:r>
              <a:rPr lang="es-MX" sz="1400" dirty="0" smtClean="0"/>
              <a:t>UTILIDAD</a:t>
            </a:r>
            <a:endParaRPr lang="es-MX" sz="1400" dirty="0"/>
          </a:p>
        </p:txBody>
      </p:sp>
      <p:sp>
        <p:nvSpPr>
          <p:cNvPr id="25" name="CuadroTexto 24"/>
          <p:cNvSpPr txBox="1"/>
          <p:nvPr/>
        </p:nvSpPr>
        <p:spPr>
          <a:xfrm>
            <a:off x="5112774" y="3356993"/>
            <a:ext cx="12382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/>
              <a:t>ORIENTADO A LAS VENTAS Y MKTG</a:t>
            </a:r>
            <a:endParaRPr lang="es-MX" sz="1400" dirty="0"/>
          </a:p>
        </p:txBody>
      </p:sp>
      <p:sp>
        <p:nvSpPr>
          <p:cNvPr id="26" name="CuadroTexto 25"/>
          <p:cNvSpPr txBox="1"/>
          <p:nvPr/>
        </p:nvSpPr>
        <p:spPr>
          <a:xfrm>
            <a:off x="4972990" y="4795927"/>
            <a:ext cx="12766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/>
              <a:t>ORIENTADO AL</a:t>
            </a:r>
          </a:p>
          <a:p>
            <a:r>
              <a:rPr lang="es-MX" sz="1400" dirty="0" smtClean="0"/>
              <a:t>CLEINTE</a:t>
            </a:r>
            <a:endParaRPr lang="es-MX" sz="1400" dirty="0"/>
          </a:p>
        </p:txBody>
      </p:sp>
      <p:cxnSp>
        <p:nvCxnSpPr>
          <p:cNvPr id="28" name="Conector recto de flecha 27"/>
          <p:cNvCxnSpPr/>
          <p:nvPr/>
        </p:nvCxnSpPr>
        <p:spPr>
          <a:xfrm flipV="1">
            <a:off x="6452946" y="1793427"/>
            <a:ext cx="1083214" cy="5994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de flecha 29"/>
          <p:cNvCxnSpPr/>
          <p:nvPr/>
        </p:nvCxnSpPr>
        <p:spPr>
          <a:xfrm>
            <a:off x="6501828" y="2415625"/>
            <a:ext cx="1227230" cy="2021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de flecha 32"/>
          <p:cNvCxnSpPr>
            <a:stCxn id="25" idx="3"/>
          </p:cNvCxnSpPr>
          <p:nvPr/>
        </p:nvCxnSpPr>
        <p:spPr>
          <a:xfrm flipV="1">
            <a:off x="6351056" y="3140968"/>
            <a:ext cx="1185104" cy="5391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/>
          <p:cNvCxnSpPr>
            <a:stCxn id="25" idx="3"/>
          </p:cNvCxnSpPr>
          <p:nvPr/>
        </p:nvCxnSpPr>
        <p:spPr>
          <a:xfrm>
            <a:off x="6351056" y="3680158"/>
            <a:ext cx="1185104" cy="4498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de flecha 36"/>
          <p:cNvCxnSpPr>
            <a:stCxn id="26" idx="3"/>
          </p:cNvCxnSpPr>
          <p:nvPr/>
        </p:nvCxnSpPr>
        <p:spPr>
          <a:xfrm flipV="1">
            <a:off x="6723790" y="4746731"/>
            <a:ext cx="956386" cy="2338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de flecha 38"/>
          <p:cNvCxnSpPr>
            <a:stCxn id="26" idx="3"/>
          </p:cNvCxnSpPr>
          <p:nvPr/>
        </p:nvCxnSpPr>
        <p:spPr>
          <a:xfrm>
            <a:off x="6723790" y="4980594"/>
            <a:ext cx="1005268" cy="5366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uadroTexto 39"/>
          <p:cNvSpPr txBox="1"/>
          <p:nvPr/>
        </p:nvSpPr>
        <p:spPr>
          <a:xfrm>
            <a:off x="7702798" y="1548503"/>
            <a:ext cx="20662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/>
              <a:t>RENDIMIENTO ESPERADO</a:t>
            </a:r>
            <a:endParaRPr lang="es-MX" sz="1400" dirty="0"/>
          </a:p>
        </p:txBody>
      </p:sp>
      <p:sp>
        <p:nvSpPr>
          <p:cNvPr id="41" name="CuadroTexto 40"/>
          <p:cNvSpPr txBox="1"/>
          <p:nvPr/>
        </p:nvSpPr>
        <p:spPr>
          <a:xfrm>
            <a:off x="7729058" y="2434838"/>
            <a:ext cx="17953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/>
              <a:t>MAXIMIZAR UTILIDAD</a:t>
            </a:r>
            <a:endParaRPr lang="es-MX" sz="1400" dirty="0"/>
          </a:p>
        </p:txBody>
      </p:sp>
      <p:sp>
        <p:nvSpPr>
          <p:cNvPr id="2" name="CuadroTexto 1"/>
          <p:cNvSpPr txBox="1"/>
          <p:nvPr/>
        </p:nvSpPr>
        <p:spPr>
          <a:xfrm>
            <a:off x="7676023" y="3030277"/>
            <a:ext cx="2339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/>
              <a:t>CERCIMIENTO DE VENTAS EN </a:t>
            </a:r>
          </a:p>
          <a:p>
            <a:r>
              <a:rPr lang="es-MX" sz="1400" dirty="0" smtClean="0"/>
              <a:t>UNIDADES E IMPORTES</a:t>
            </a:r>
            <a:endParaRPr lang="es-MX" sz="1400" dirty="0"/>
          </a:p>
        </p:txBody>
      </p:sp>
      <p:cxnSp>
        <p:nvCxnSpPr>
          <p:cNvPr id="4" name="Conector recto de flecha 3"/>
          <p:cNvCxnSpPr>
            <a:stCxn id="25" idx="3"/>
          </p:cNvCxnSpPr>
          <p:nvPr/>
        </p:nvCxnSpPr>
        <p:spPr>
          <a:xfrm>
            <a:off x="6351056" y="3680159"/>
            <a:ext cx="1329120" cy="275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7789761" y="4056564"/>
            <a:ext cx="23514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/>
              <a:t>AUMENTO DE PARTICIPACION</a:t>
            </a:r>
            <a:endParaRPr lang="es-MX" sz="1400" dirty="0"/>
          </a:p>
        </p:txBody>
      </p:sp>
      <p:sp>
        <p:nvSpPr>
          <p:cNvPr id="9" name="CuadroTexto 8"/>
          <p:cNvSpPr txBox="1"/>
          <p:nvPr/>
        </p:nvSpPr>
        <p:spPr>
          <a:xfrm>
            <a:off x="7789761" y="4589161"/>
            <a:ext cx="15675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/>
              <a:t>CANAL MAYORISTA</a:t>
            </a:r>
            <a:endParaRPr lang="es-MX" sz="1400" dirty="0"/>
          </a:p>
          <a:p>
            <a:r>
              <a:rPr lang="es-MX" sz="1400" dirty="0" smtClean="0"/>
              <a:t>Y MINORISTA</a:t>
            </a:r>
            <a:endParaRPr lang="es-MX" sz="1400" dirty="0"/>
          </a:p>
        </p:txBody>
      </p:sp>
      <p:sp>
        <p:nvSpPr>
          <p:cNvPr id="18" name="CuadroTexto 17"/>
          <p:cNvSpPr txBox="1"/>
          <p:nvPr/>
        </p:nvSpPr>
        <p:spPr>
          <a:xfrm>
            <a:off x="7836810" y="5517232"/>
            <a:ext cx="9721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/>
              <a:t>MENUDEO</a:t>
            </a:r>
          </a:p>
        </p:txBody>
      </p:sp>
      <p:cxnSp>
        <p:nvCxnSpPr>
          <p:cNvPr id="22" name="Conector recto de flecha 21"/>
          <p:cNvCxnSpPr>
            <a:stCxn id="26" idx="3"/>
          </p:cNvCxnSpPr>
          <p:nvPr/>
        </p:nvCxnSpPr>
        <p:spPr>
          <a:xfrm>
            <a:off x="6723791" y="4980594"/>
            <a:ext cx="1065971" cy="14007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uadroTexto 26"/>
          <p:cNvSpPr txBox="1"/>
          <p:nvPr/>
        </p:nvSpPr>
        <p:spPr>
          <a:xfrm>
            <a:off x="7805874" y="6196662"/>
            <a:ext cx="8242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/>
              <a:t>PUBLICO</a:t>
            </a:r>
          </a:p>
        </p:txBody>
      </p:sp>
      <p:sp>
        <p:nvSpPr>
          <p:cNvPr id="42" name="CuadroTexto 41"/>
          <p:cNvSpPr txBox="1"/>
          <p:nvPr/>
        </p:nvSpPr>
        <p:spPr>
          <a:xfrm>
            <a:off x="2272023" y="2281170"/>
            <a:ext cx="1072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UTILIDAD</a:t>
            </a:r>
          </a:p>
        </p:txBody>
      </p:sp>
      <p:cxnSp>
        <p:nvCxnSpPr>
          <p:cNvPr id="6" name="Conector recto de flecha 5"/>
          <p:cNvCxnSpPr>
            <a:stCxn id="9" idx="3"/>
          </p:cNvCxnSpPr>
          <p:nvPr/>
        </p:nvCxnSpPr>
        <p:spPr>
          <a:xfrm>
            <a:off x="9357306" y="4850771"/>
            <a:ext cx="69913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10241280" y="4672817"/>
            <a:ext cx="17888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/>
              <a:t>MAXIMO DESCUENTO</a:t>
            </a:r>
            <a:endParaRPr lang="es-MX" sz="140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7739662" y="3602034"/>
            <a:ext cx="25467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/>
              <a:t>INTRODUCCION A OTROS PAISES</a:t>
            </a:r>
            <a:endParaRPr lang="es-MX" sz="1400" dirty="0"/>
          </a:p>
        </p:txBody>
      </p:sp>
      <p:cxnSp>
        <p:nvCxnSpPr>
          <p:cNvPr id="36" name="Conector recto de flecha 35"/>
          <p:cNvCxnSpPr/>
          <p:nvPr/>
        </p:nvCxnSpPr>
        <p:spPr>
          <a:xfrm>
            <a:off x="9357306" y="5645091"/>
            <a:ext cx="69913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/>
          <p:cNvSpPr txBox="1"/>
          <p:nvPr/>
        </p:nvSpPr>
        <p:spPr>
          <a:xfrm>
            <a:off x="10286385" y="5491202"/>
            <a:ext cx="16366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/>
              <a:t>DESCUENTO MEDIO</a:t>
            </a:r>
            <a:endParaRPr lang="es-MX" sz="1400" dirty="0"/>
          </a:p>
        </p:txBody>
      </p:sp>
      <p:cxnSp>
        <p:nvCxnSpPr>
          <p:cNvPr id="29" name="Conector recto de flecha 28"/>
          <p:cNvCxnSpPr/>
          <p:nvPr/>
        </p:nvCxnSpPr>
        <p:spPr>
          <a:xfrm>
            <a:off x="9357306" y="6350550"/>
            <a:ext cx="7838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/>
          <p:cNvSpPr txBox="1"/>
          <p:nvPr/>
        </p:nvSpPr>
        <p:spPr>
          <a:xfrm>
            <a:off x="10439982" y="6155698"/>
            <a:ext cx="17520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/>
              <a:t>DESCUENTO MINIMO</a:t>
            </a:r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250519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19536" y="116632"/>
            <a:ext cx="7992888" cy="576064"/>
          </a:xfrm>
        </p:spPr>
        <p:txBody>
          <a:bodyPr>
            <a:normAutofit/>
          </a:bodyPr>
          <a:lstStyle/>
          <a:p>
            <a:r>
              <a:rPr lang="es-MX" sz="2000" dirty="0"/>
              <a:t>Análisis de Competencia</a:t>
            </a:r>
          </a:p>
        </p:txBody>
      </p:sp>
      <p:cxnSp>
        <p:nvCxnSpPr>
          <p:cNvPr id="4" name="Conector recto 3"/>
          <p:cNvCxnSpPr/>
          <p:nvPr/>
        </p:nvCxnSpPr>
        <p:spPr>
          <a:xfrm>
            <a:off x="6096000" y="1268760"/>
            <a:ext cx="72008" cy="43204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 flipV="1">
            <a:off x="3359696" y="3284984"/>
            <a:ext cx="576064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/>
          <p:cNvSpPr txBox="1"/>
          <p:nvPr/>
        </p:nvSpPr>
        <p:spPr>
          <a:xfrm>
            <a:off x="5419438" y="914610"/>
            <a:ext cx="1497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Producto caro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5105954" y="5758724"/>
            <a:ext cx="2124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Producto económico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1919536" y="3033827"/>
            <a:ext cx="1304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Producto</a:t>
            </a:r>
          </a:p>
          <a:p>
            <a:r>
              <a:rPr lang="es-MX" dirty="0"/>
              <a:t>Baja calidad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9159513" y="2961819"/>
            <a:ext cx="1274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Producto </a:t>
            </a:r>
          </a:p>
          <a:p>
            <a:r>
              <a:rPr lang="es-MX" dirty="0"/>
              <a:t>Alta calidad</a:t>
            </a:r>
          </a:p>
        </p:txBody>
      </p:sp>
    </p:spTree>
    <p:extLst>
      <p:ext uri="{BB962C8B-B14F-4D97-AF65-F5344CB8AC3E}">
        <p14:creationId xmlns:p14="http://schemas.microsoft.com/office/powerpoint/2010/main" val="4176850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075240" cy="562074"/>
          </a:xfrm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normAutofit/>
          </a:bodyPr>
          <a:lstStyle/>
          <a:p>
            <a:r>
              <a:rPr lang="es-MX" sz="2000" dirty="0"/>
              <a:t>Análisis de Competencia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/>
          </p:nvPr>
        </p:nvGraphicFramePr>
        <p:xfrm>
          <a:off x="2567608" y="1916833"/>
          <a:ext cx="7776864" cy="4464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61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21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92899">
                <a:tc>
                  <a:txBody>
                    <a:bodyPr/>
                    <a:lstStyle/>
                    <a:p>
                      <a:r>
                        <a:rPr lang="es-MX" dirty="0" smtClean="0"/>
                        <a:t>Competidor</a:t>
                      </a:r>
                    </a:p>
                    <a:p>
                      <a:r>
                        <a:rPr lang="es-MX" dirty="0" smtClean="0"/>
                        <a:t>1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2899">
                <a:tc>
                  <a:txBody>
                    <a:bodyPr/>
                    <a:lstStyle/>
                    <a:p>
                      <a:r>
                        <a:rPr lang="es-MX" dirty="0" smtClean="0"/>
                        <a:t>Competidor</a:t>
                      </a:r>
                      <a:r>
                        <a:rPr lang="es-MX" baseline="0" dirty="0" smtClean="0"/>
                        <a:t> 2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2899">
                <a:tc>
                  <a:txBody>
                    <a:bodyPr/>
                    <a:lstStyle/>
                    <a:p>
                      <a:r>
                        <a:rPr lang="es-MX" dirty="0" smtClean="0"/>
                        <a:t>Producto </a:t>
                      </a:r>
                    </a:p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2899">
                <a:tc>
                  <a:txBody>
                    <a:bodyPr/>
                    <a:lstStyle/>
                    <a:p>
                      <a:r>
                        <a:rPr lang="es-MX" dirty="0" smtClean="0"/>
                        <a:t>Competidor</a:t>
                      </a:r>
                    </a:p>
                    <a:p>
                      <a:r>
                        <a:rPr lang="es-MX" dirty="0" smtClean="0"/>
                        <a:t>3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2899">
                <a:tc>
                  <a:txBody>
                    <a:bodyPr/>
                    <a:lstStyle/>
                    <a:p>
                      <a:r>
                        <a:rPr lang="es-MX" dirty="0" smtClean="0"/>
                        <a:t>competidor4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3918337" y="971439"/>
            <a:ext cx="8736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Precio</a:t>
            </a:r>
          </a:p>
          <a:p>
            <a:r>
              <a:rPr lang="es-MX" dirty="0"/>
              <a:t>publico</a:t>
            </a:r>
          </a:p>
        </p:txBody>
      </p:sp>
      <p:sp>
        <p:nvSpPr>
          <p:cNvPr id="7" name="Abrir llave 6"/>
          <p:cNvSpPr/>
          <p:nvPr/>
        </p:nvSpPr>
        <p:spPr>
          <a:xfrm>
            <a:off x="2338621" y="1916832"/>
            <a:ext cx="45719" cy="18002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Abrir llave 7"/>
          <p:cNvSpPr/>
          <p:nvPr/>
        </p:nvSpPr>
        <p:spPr>
          <a:xfrm>
            <a:off x="2286043" y="4765035"/>
            <a:ext cx="98297" cy="136815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/>
          <p:cNvSpPr txBox="1"/>
          <p:nvPr/>
        </p:nvSpPr>
        <p:spPr>
          <a:xfrm>
            <a:off x="1781670" y="2636912"/>
            <a:ext cx="616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alto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1702159" y="5096543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bajo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4871865" y="971439"/>
            <a:ext cx="15386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Características</a:t>
            </a:r>
          </a:p>
          <a:p>
            <a:r>
              <a:rPr lang="es-MX" dirty="0"/>
              <a:t>producto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6410555" y="971439"/>
            <a:ext cx="12938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Ventaja </a:t>
            </a:r>
          </a:p>
          <a:p>
            <a:r>
              <a:rPr lang="es-MX" dirty="0"/>
              <a:t>competitiva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7608168" y="1011779"/>
            <a:ext cx="12938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Desventaja</a:t>
            </a:r>
          </a:p>
          <a:p>
            <a:r>
              <a:rPr lang="es-MX" dirty="0"/>
              <a:t>competitiva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8894431" y="1011778"/>
            <a:ext cx="1423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Competencia</a:t>
            </a:r>
          </a:p>
          <a:p>
            <a:r>
              <a:rPr lang="es-MX" dirty="0"/>
              <a:t>indirecta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1583023" y="1657088"/>
            <a:ext cx="771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precio</a:t>
            </a:r>
          </a:p>
        </p:txBody>
      </p:sp>
    </p:spTree>
    <p:extLst>
      <p:ext uri="{BB962C8B-B14F-4D97-AF65-F5344CB8AC3E}">
        <p14:creationId xmlns:p14="http://schemas.microsoft.com/office/powerpoint/2010/main" val="925400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s-MX" sz="1600" i="1" dirty="0"/>
              <a:t>PLAZA  </a:t>
            </a:r>
            <a:r>
              <a:rPr lang="es-MX" sz="1600" dirty="0"/>
              <a:t>es una herramienta de la mercadotecnia que incluye un conjunto de estrategias, procesos y actividades necesarios para llevar los productos desde el punto de fabricación hasta el lugar en el que esté disponible para el cliente final (consumidor o usuario industrial) en las cantidades precisas, en condiciones óptimas de consumo o uso y en el momento y lugar en el que los clientes lo necesitan y/o desean</a:t>
            </a:r>
          </a:p>
        </p:txBody>
      </p:sp>
      <p:graphicFrame>
        <p:nvGraphicFramePr>
          <p:cNvPr id="9" name="8 Marcador de contenido"/>
          <p:cNvGraphicFramePr>
            <a:graphicFrameLocks noGrp="1"/>
          </p:cNvGraphicFramePr>
          <p:nvPr>
            <p:ph idx="1"/>
            <p:extLst/>
          </p:nvPr>
        </p:nvGraphicFramePr>
        <p:xfrm>
          <a:off x="1751541" y="1716775"/>
          <a:ext cx="8229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1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28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656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DISTRIBUCION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CANALES</a:t>
                      </a:r>
                      <a:r>
                        <a:rPr lang="es-MX" baseline="0" dirty="0" smtClean="0"/>
                        <a:t> DE DISTRIBUCION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INVENTARIOS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626" y="2382942"/>
            <a:ext cx="2006650" cy="1337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626" y="4000296"/>
            <a:ext cx="2160239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4081939" y="5448979"/>
            <a:ext cx="2016223" cy="9233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/>
              <a:t>NATURALES</a:t>
            </a:r>
          </a:p>
          <a:p>
            <a:endParaRPr lang="es-MX" dirty="0"/>
          </a:p>
          <a:p>
            <a:r>
              <a:rPr lang="es-MX" dirty="0"/>
              <a:t>ESTRATEGICO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211" y="2738128"/>
            <a:ext cx="1800200" cy="1474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9350" y="2371648"/>
            <a:ext cx="1728192" cy="133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541" y="4974322"/>
            <a:ext cx="1656184" cy="156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048" y="3933993"/>
            <a:ext cx="1728192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725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9554" y="406172"/>
            <a:ext cx="10302025" cy="613669"/>
          </a:xfrm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r>
              <a:rPr lang="es-MX" sz="2400" dirty="0" smtClean="0"/>
              <a:t>                  ESTRATEGIAS Y PLANEACION DE LA DISTRIBUCION ( PLAZA)</a:t>
            </a:r>
            <a:endParaRPr lang="es-MX" sz="2400" dirty="0"/>
          </a:p>
        </p:txBody>
      </p:sp>
      <p:sp>
        <p:nvSpPr>
          <p:cNvPr id="3" name="Elipse 2"/>
          <p:cNvSpPr/>
          <p:nvPr/>
        </p:nvSpPr>
        <p:spPr>
          <a:xfrm>
            <a:off x="274956" y="2195779"/>
            <a:ext cx="3400022" cy="24341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MIX DE MERCADOTECNIA</a:t>
            </a:r>
            <a:endParaRPr lang="es-MX" dirty="0"/>
          </a:p>
        </p:txBody>
      </p:sp>
      <p:sp>
        <p:nvSpPr>
          <p:cNvPr id="4" name="Triángulo rectángulo 3"/>
          <p:cNvSpPr/>
          <p:nvPr/>
        </p:nvSpPr>
        <p:spPr>
          <a:xfrm>
            <a:off x="2853020" y="2426655"/>
            <a:ext cx="2009104" cy="1687132"/>
          </a:xfrm>
          <a:prstGeom prst="rtTriangl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solidFill>
                  <a:schemeClr val="tx1"/>
                </a:solidFill>
              </a:rPr>
              <a:t>PLAZA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5" name="Abrir corchete 4"/>
          <p:cNvSpPr/>
          <p:nvPr/>
        </p:nvSpPr>
        <p:spPr>
          <a:xfrm>
            <a:off x="4925901" y="1242317"/>
            <a:ext cx="477054" cy="5473521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/>
          <p:cNvSpPr txBox="1"/>
          <p:nvPr/>
        </p:nvSpPr>
        <p:spPr>
          <a:xfrm>
            <a:off x="5402955" y="1481070"/>
            <a:ext cx="40504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 smtClean="0"/>
              <a:t>METAS DE LA DISTRIBUCION</a:t>
            </a:r>
          </a:p>
          <a:p>
            <a:r>
              <a:rPr lang="es-MX" sz="1200" dirty="0" smtClean="0"/>
              <a:t>Objetivos de p plaza  ( PARTICIPACION DE PUNTOS DE VENTA)</a:t>
            </a:r>
          </a:p>
          <a:p>
            <a:r>
              <a:rPr lang="es-MX" sz="1200" dirty="0" smtClean="0"/>
              <a:t>Nivel de servicio al cliente (  FACILIDAD DE ADQUISICION)</a:t>
            </a:r>
          </a:p>
          <a:p>
            <a:endParaRPr lang="es-MX" sz="1200" dirty="0"/>
          </a:p>
        </p:txBody>
      </p:sp>
      <p:sp>
        <p:nvSpPr>
          <p:cNvPr id="7" name="CuadroTexto 6"/>
          <p:cNvSpPr txBox="1"/>
          <p:nvPr/>
        </p:nvSpPr>
        <p:spPr>
          <a:xfrm>
            <a:off x="5347022" y="2313270"/>
            <a:ext cx="31640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 smtClean="0"/>
              <a:t>TIPO DE CANAL</a:t>
            </a:r>
          </a:p>
          <a:p>
            <a:r>
              <a:rPr lang="es-MX" sz="1200" dirty="0" smtClean="0"/>
              <a:t>Directo ( ( productor – detallista  / consumidor )</a:t>
            </a:r>
          </a:p>
          <a:p>
            <a:r>
              <a:rPr lang="es-MX" sz="1200" dirty="0" smtClean="0"/>
              <a:t>Indirecto ( mayorista- detallista)</a:t>
            </a:r>
          </a:p>
          <a:p>
            <a:r>
              <a:rPr lang="es-MX" sz="1200" dirty="0" smtClean="0"/>
              <a:t> </a:t>
            </a:r>
            <a:endParaRPr lang="es-MX" sz="1200" dirty="0"/>
          </a:p>
        </p:txBody>
      </p:sp>
      <p:sp>
        <p:nvSpPr>
          <p:cNvPr id="8" name="CuadroTexto 7"/>
          <p:cNvSpPr txBox="1"/>
          <p:nvPr/>
        </p:nvSpPr>
        <p:spPr>
          <a:xfrm>
            <a:off x="5402955" y="3138711"/>
            <a:ext cx="29427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 smtClean="0"/>
              <a:t>CONDICIONES AL CANAL DE DISTRIBUCCION</a:t>
            </a:r>
          </a:p>
          <a:p>
            <a:r>
              <a:rPr lang="es-MX" sz="1200" dirty="0" smtClean="0"/>
              <a:t>Descuentos (  Por volumen, tipo de cliente)</a:t>
            </a:r>
          </a:p>
          <a:p>
            <a:r>
              <a:rPr lang="es-MX" sz="1200" dirty="0" smtClean="0"/>
              <a:t>Seguro- Flete  ( INCOTERMS)</a:t>
            </a:r>
          </a:p>
          <a:p>
            <a:r>
              <a:rPr lang="es-MX" sz="1200" dirty="0" smtClean="0"/>
              <a:t>Sistema de  Entrega ( directo )</a:t>
            </a:r>
          </a:p>
          <a:p>
            <a:endParaRPr lang="es-MX" sz="1200" dirty="0"/>
          </a:p>
        </p:txBody>
      </p:sp>
      <p:sp>
        <p:nvSpPr>
          <p:cNvPr id="9" name="CuadroTexto 8"/>
          <p:cNvSpPr txBox="1"/>
          <p:nvPr/>
        </p:nvSpPr>
        <p:spPr>
          <a:xfrm>
            <a:off x="5404453" y="4198513"/>
            <a:ext cx="24820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 smtClean="0"/>
              <a:t>CARACTERISTICAS DEL TRANSPORTE </a:t>
            </a:r>
          </a:p>
          <a:p>
            <a:r>
              <a:rPr lang="es-MX" sz="1200" dirty="0" smtClean="0"/>
              <a:t>Seguridad   (robos)</a:t>
            </a:r>
          </a:p>
          <a:p>
            <a:r>
              <a:rPr lang="es-MX" sz="1200" dirty="0" smtClean="0"/>
              <a:t>Capacidad  </a:t>
            </a:r>
          </a:p>
          <a:p>
            <a:r>
              <a:rPr lang="es-MX" sz="1200" dirty="0" smtClean="0"/>
              <a:t>Rutas</a:t>
            </a:r>
          </a:p>
          <a:p>
            <a:r>
              <a:rPr lang="es-MX" sz="1200" dirty="0" smtClean="0"/>
              <a:t>Infraestructura  ( </a:t>
            </a:r>
            <a:r>
              <a:rPr lang="es-MX" sz="1200" dirty="0" err="1" smtClean="0"/>
              <a:t>cdiis</a:t>
            </a:r>
            <a:r>
              <a:rPr lang="es-MX" sz="1200" dirty="0" smtClean="0"/>
              <a:t> , reparto  </a:t>
            </a:r>
          </a:p>
          <a:p>
            <a:r>
              <a:rPr lang="es-MX" sz="1200" dirty="0" smtClean="0"/>
              <a:t>Costo- beneficio (tarifas )</a:t>
            </a:r>
            <a:endParaRPr lang="es-MX" sz="12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5375781" y="5662365"/>
            <a:ext cx="41043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 smtClean="0"/>
              <a:t>CEDIS</a:t>
            </a:r>
          </a:p>
          <a:p>
            <a:r>
              <a:rPr lang="es-MX" sz="1200" dirty="0" smtClean="0"/>
              <a:t>Central</a:t>
            </a:r>
          </a:p>
          <a:p>
            <a:r>
              <a:rPr lang="es-MX" sz="1200" dirty="0" smtClean="0"/>
              <a:t>Regional</a:t>
            </a:r>
          </a:p>
          <a:p>
            <a:r>
              <a:rPr lang="es-MX" sz="1200" dirty="0" smtClean="0"/>
              <a:t>Inventarios ( back </a:t>
            </a:r>
            <a:r>
              <a:rPr lang="es-MX" sz="1200" dirty="0" err="1" smtClean="0"/>
              <a:t>order</a:t>
            </a:r>
            <a:r>
              <a:rPr lang="es-MX" sz="1200" dirty="0" smtClean="0"/>
              <a:t>,  justo a tiempo,  kan </a:t>
            </a:r>
            <a:r>
              <a:rPr lang="es-MX" sz="1200" dirty="0" err="1" smtClean="0"/>
              <a:t>ban</a:t>
            </a:r>
            <a:r>
              <a:rPr lang="es-MX" sz="1200" dirty="0" smtClean="0"/>
              <a:t>, presupuesto </a:t>
            </a:r>
          </a:p>
        </p:txBody>
      </p:sp>
    </p:spTree>
    <p:extLst>
      <p:ext uri="{BB962C8B-B14F-4D97-AF65-F5344CB8AC3E}">
        <p14:creationId xmlns:p14="http://schemas.microsoft.com/office/powerpoint/2010/main" val="342846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imagenes de canales de distribuc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86" y="315464"/>
            <a:ext cx="11027992" cy="521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lecha curvada hacia arriba 5"/>
          <p:cNvSpPr/>
          <p:nvPr/>
        </p:nvSpPr>
        <p:spPr>
          <a:xfrm>
            <a:off x="2071688" y="5143500"/>
            <a:ext cx="2286000" cy="75723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1" name="Flecha curvada hacia abajo 10"/>
          <p:cNvSpPr/>
          <p:nvPr/>
        </p:nvSpPr>
        <p:spPr>
          <a:xfrm>
            <a:off x="2071688" y="3014663"/>
            <a:ext cx="8829675" cy="121443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157288" y="49984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MX" dirty="0"/>
          </a:p>
        </p:txBody>
      </p:sp>
      <p:sp>
        <p:nvSpPr>
          <p:cNvPr id="4" name="CuadroTexto 3"/>
          <p:cNvSpPr txBox="1"/>
          <p:nvPr/>
        </p:nvSpPr>
        <p:spPr>
          <a:xfrm>
            <a:off x="9768649" y="1898665"/>
            <a:ext cx="2265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PRECIO PUBLICO $100</a:t>
            </a:r>
            <a:endParaRPr lang="es-MX" dirty="0"/>
          </a:p>
        </p:txBody>
      </p:sp>
      <p:sp>
        <p:nvSpPr>
          <p:cNvPr id="5" name="CuadroTexto 4"/>
          <p:cNvSpPr txBox="1"/>
          <p:nvPr/>
        </p:nvSpPr>
        <p:spPr>
          <a:xfrm>
            <a:off x="4700940" y="1527081"/>
            <a:ext cx="35711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PRECIO DETALLISTA MINORISTA $ 80</a:t>
            </a:r>
          </a:p>
          <a:p>
            <a:r>
              <a:rPr lang="es-MX" dirty="0" smtClean="0"/>
              <a:t>PRECIO DETALLISTA MAYORISTA $ 70</a:t>
            </a:r>
          </a:p>
          <a:p>
            <a:endParaRPr lang="es-MX" dirty="0"/>
          </a:p>
        </p:txBody>
      </p:sp>
      <p:sp>
        <p:nvSpPr>
          <p:cNvPr id="7" name="CuadroTexto 6"/>
          <p:cNvSpPr txBox="1"/>
          <p:nvPr/>
        </p:nvSpPr>
        <p:spPr>
          <a:xfrm>
            <a:off x="512158" y="3252549"/>
            <a:ext cx="3119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PRECIO DE PRODUCTOR $50.00</a:t>
            </a:r>
            <a:endParaRPr lang="es-MX" dirty="0"/>
          </a:p>
        </p:txBody>
      </p:sp>
      <p:sp>
        <p:nvSpPr>
          <p:cNvPr id="9" name="Rectángulo 8"/>
          <p:cNvSpPr/>
          <p:nvPr/>
        </p:nvSpPr>
        <p:spPr>
          <a:xfrm>
            <a:off x="253686" y="5198953"/>
            <a:ext cx="22834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PRECIO DE PRODUCTOR $50.00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3095894" y="5202830"/>
            <a:ext cx="25184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 smtClean="0"/>
              <a:t>PRECIO </a:t>
            </a:r>
            <a:r>
              <a:rPr lang="es-MX" dirty="0"/>
              <a:t>MAYORISTA $ 70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5767682" y="5207407"/>
            <a:ext cx="35711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PRECIO DETALLISTA MINORISTA $ 80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9768649" y="5213866"/>
            <a:ext cx="23376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PRECIO PUBLICO $100</a:t>
            </a:r>
          </a:p>
        </p:txBody>
      </p:sp>
    </p:spTree>
    <p:extLst>
      <p:ext uri="{BB962C8B-B14F-4D97-AF65-F5344CB8AC3E}">
        <p14:creationId xmlns:p14="http://schemas.microsoft.com/office/powerpoint/2010/main" val="302383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es-MX" sz="2800" dirty="0" smtClean="0"/>
              <a:t>Objetivos de centros de distribución</a:t>
            </a:r>
            <a:br>
              <a:rPr lang="es-MX" sz="2800" dirty="0" smtClean="0"/>
            </a:br>
            <a:r>
              <a:rPr lang="es-MX" sz="2800" dirty="0" smtClean="0"/>
              <a:t>lograr abastecer al 100% de los canales de distribución</a:t>
            </a: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> </a:t>
            </a:r>
            <a:endParaRPr lang="es-MX" sz="2800" dirty="0"/>
          </a:p>
        </p:txBody>
      </p:sp>
      <p:pic>
        <p:nvPicPr>
          <p:cNvPr id="1026" name="Picture 2" descr="Resultado de la imagen para imÃ¡genes de centros de distribuciÃ³n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18952"/>
            <a:ext cx="6044037" cy="4533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imagenes de centros de distribuc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0" y="2614411"/>
            <a:ext cx="5828769" cy="3013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709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289146" cy="549275"/>
          </a:xfrm>
        </p:spPr>
        <p:txBody>
          <a:bodyPr>
            <a:normAutofit/>
          </a:bodyPr>
          <a:lstStyle/>
          <a:p>
            <a:r>
              <a:rPr lang="es-MX" sz="2400" dirty="0" smtClean="0"/>
              <a:t>                                    CARACTERISTICAS DEL TRANSPORTE</a:t>
            </a:r>
            <a:endParaRPr lang="es-MX" sz="2400" dirty="0"/>
          </a:p>
        </p:txBody>
      </p:sp>
      <p:sp>
        <p:nvSpPr>
          <p:cNvPr id="3" name="Triángulo isósceles 2"/>
          <p:cNvSpPr/>
          <p:nvPr/>
        </p:nvSpPr>
        <p:spPr>
          <a:xfrm>
            <a:off x="4915180" y="2404213"/>
            <a:ext cx="3198597" cy="207349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SITEMAS DE TRANSPORTES</a:t>
            </a:r>
            <a:endParaRPr lang="es-MX" dirty="0"/>
          </a:p>
        </p:txBody>
      </p:sp>
      <p:pic>
        <p:nvPicPr>
          <p:cNvPr id="1026" name="Picture 2" descr="Renta de Camionetas de Carga, Vehículos de Carga en el D.F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3138" y="5213722"/>
            <a:ext cx="2834961" cy="164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ágenes de trailers | Imágenes chid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9516" y="913317"/>
            <a:ext cx="2575729" cy="160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obo de carga en ferrocarril mexicano aumenta |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16" y="1190788"/>
            <a:ext cx="2851121" cy="1603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irbus gana terreno entre los aviones de más éxito comercial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3" y="4591453"/>
            <a:ext cx="2810170" cy="157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ector angular 4"/>
          <p:cNvCxnSpPr/>
          <p:nvPr/>
        </p:nvCxnSpPr>
        <p:spPr>
          <a:xfrm rot="10800000">
            <a:off x="3949176" y="1441323"/>
            <a:ext cx="2318198" cy="108182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angular 6"/>
          <p:cNvCxnSpPr/>
          <p:nvPr/>
        </p:nvCxnSpPr>
        <p:spPr>
          <a:xfrm rot="10800000" flipV="1">
            <a:off x="2862154" y="4674864"/>
            <a:ext cx="2434107" cy="59242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angular 8"/>
          <p:cNvCxnSpPr/>
          <p:nvPr/>
        </p:nvCxnSpPr>
        <p:spPr>
          <a:xfrm flipV="1">
            <a:off x="6748530" y="1320237"/>
            <a:ext cx="2179315" cy="116132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>
            <a:off x="11127346" y="2662127"/>
            <a:ext cx="0" cy="27191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4" name="Picture 10" descr="SAMES KREMLIN | Barcos de carga y petrolero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356" y="4949363"/>
            <a:ext cx="1955273" cy="1634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uadroTexto 16"/>
          <p:cNvSpPr txBox="1"/>
          <p:nvPr/>
        </p:nvSpPr>
        <p:spPr>
          <a:xfrm>
            <a:off x="3174932" y="1635617"/>
            <a:ext cx="192046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/>
              <a:t>Costo medio </a:t>
            </a:r>
          </a:p>
          <a:p>
            <a:r>
              <a:rPr lang="es-MX" sz="1400" dirty="0" smtClean="0"/>
              <a:t>Rapidez baja</a:t>
            </a:r>
          </a:p>
          <a:p>
            <a:r>
              <a:rPr lang="es-MX" sz="1400" dirty="0" smtClean="0"/>
              <a:t>Capacidad alta</a:t>
            </a:r>
          </a:p>
          <a:p>
            <a:r>
              <a:rPr lang="es-MX" sz="1400" dirty="0" smtClean="0"/>
              <a:t>Frecuencia baja</a:t>
            </a:r>
          </a:p>
          <a:p>
            <a:r>
              <a:rPr lang="es-MX" sz="1400" dirty="0" smtClean="0"/>
              <a:t>Lugares de entrega baja</a:t>
            </a:r>
            <a:endParaRPr lang="es-MX" sz="1400" dirty="0"/>
          </a:p>
        </p:txBody>
      </p:sp>
      <p:sp>
        <p:nvSpPr>
          <p:cNvPr id="18" name="Rectángulo 17"/>
          <p:cNvSpPr/>
          <p:nvPr/>
        </p:nvSpPr>
        <p:spPr>
          <a:xfrm>
            <a:off x="2896179" y="3561210"/>
            <a:ext cx="189441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dirty="0"/>
              <a:t>Costo </a:t>
            </a:r>
            <a:r>
              <a:rPr lang="es-MX" sz="1400" dirty="0" smtClean="0"/>
              <a:t>alta </a:t>
            </a:r>
            <a:endParaRPr lang="es-MX" sz="1400" dirty="0"/>
          </a:p>
          <a:p>
            <a:r>
              <a:rPr lang="es-MX" sz="1400" dirty="0"/>
              <a:t>Rapidez </a:t>
            </a:r>
            <a:r>
              <a:rPr lang="es-MX" sz="1400" dirty="0" smtClean="0"/>
              <a:t>alta</a:t>
            </a:r>
            <a:endParaRPr lang="es-MX" sz="1400" dirty="0"/>
          </a:p>
          <a:p>
            <a:r>
              <a:rPr lang="es-MX" sz="1400" dirty="0" smtClean="0"/>
              <a:t>Capacidad baja</a:t>
            </a:r>
          </a:p>
          <a:p>
            <a:r>
              <a:rPr lang="es-MX" sz="1400" dirty="0" smtClean="0"/>
              <a:t>Frecuencia alta</a:t>
            </a:r>
          </a:p>
          <a:p>
            <a:r>
              <a:rPr lang="es-MX" sz="1400" dirty="0" smtClean="0"/>
              <a:t>Lugares de entrega media</a:t>
            </a:r>
            <a:endParaRPr lang="es-MX" sz="1400" dirty="0"/>
          </a:p>
        </p:txBody>
      </p:sp>
      <p:sp>
        <p:nvSpPr>
          <p:cNvPr id="19" name="Rectángulo 18"/>
          <p:cNvSpPr/>
          <p:nvPr/>
        </p:nvSpPr>
        <p:spPr>
          <a:xfrm>
            <a:off x="8445872" y="2662127"/>
            <a:ext cx="2197202" cy="1169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dirty="0"/>
              <a:t>Costo </a:t>
            </a:r>
            <a:r>
              <a:rPr lang="es-MX" sz="1400" dirty="0" smtClean="0"/>
              <a:t>medio/ alto</a:t>
            </a:r>
            <a:endParaRPr lang="es-MX" sz="1400" dirty="0"/>
          </a:p>
          <a:p>
            <a:r>
              <a:rPr lang="es-MX" sz="1400" dirty="0"/>
              <a:t>Rapidez </a:t>
            </a:r>
            <a:r>
              <a:rPr lang="es-MX" sz="1400" dirty="0" smtClean="0"/>
              <a:t>alta</a:t>
            </a:r>
            <a:endParaRPr lang="es-MX" sz="1400" dirty="0"/>
          </a:p>
          <a:p>
            <a:r>
              <a:rPr lang="es-MX" sz="1400" dirty="0"/>
              <a:t>Capacidad alta</a:t>
            </a:r>
          </a:p>
          <a:p>
            <a:r>
              <a:rPr lang="es-MX" sz="1400" dirty="0"/>
              <a:t>Frecuencia </a:t>
            </a:r>
            <a:r>
              <a:rPr lang="es-MX" sz="1400" dirty="0" smtClean="0"/>
              <a:t>alta</a:t>
            </a:r>
            <a:endParaRPr lang="es-MX" sz="1400" dirty="0"/>
          </a:p>
          <a:p>
            <a:r>
              <a:rPr lang="es-MX" sz="1400" dirty="0"/>
              <a:t>Lugares de entrega </a:t>
            </a:r>
            <a:r>
              <a:rPr lang="es-MX" sz="1400" dirty="0" smtClean="0"/>
              <a:t>extenso</a:t>
            </a:r>
            <a:endParaRPr lang="es-MX" sz="1400" dirty="0"/>
          </a:p>
        </p:txBody>
      </p:sp>
      <p:sp>
        <p:nvSpPr>
          <p:cNvPr id="23" name="Rectángulo 22"/>
          <p:cNvSpPr/>
          <p:nvPr/>
        </p:nvSpPr>
        <p:spPr>
          <a:xfrm>
            <a:off x="4044188" y="5688449"/>
            <a:ext cx="231819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dirty="0"/>
              <a:t>Costo </a:t>
            </a:r>
            <a:r>
              <a:rPr lang="es-MX" sz="1400" dirty="0" smtClean="0"/>
              <a:t>bajo </a:t>
            </a:r>
            <a:endParaRPr lang="es-MX" sz="1400" dirty="0"/>
          </a:p>
          <a:p>
            <a:r>
              <a:rPr lang="es-MX" sz="1400" dirty="0"/>
              <a:t>Rapidez baja</a:t>
            </a:r>
          </a:p>
          <a:p>
            <a:r>
              <a:rPr lang="es-MX" sz="1400" dirty="0"/>
              <a:t>Capacidad alta</a:t>
            </a:r>
          </a:p>
          <a:p>
            <a:r>
              <a:rPr lang="es-MX" sz="1400" dirty="0"/>
              <a:t>Frecuencia baja</a:t>
            </a:r>
          </a:p>
          <a:p>
            <a:r>
              <a:rPr lang="es-MX" sz="1400" dirty="0"/>
              <a:t>Lugares de entrega baja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8842543" y="4897961"/>
            <a:ext cx="2402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Equipo de rompimiento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4375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/>
          <p:cNvSpPr/>
          <p:nvPr/>
        </p:nvSpPr>
        <p:spPr>
          <a:xfrm>
            <a:off x="94963" y="138393"/>
            <a:ext cx="2918197" cy="21911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26" name="Picture 2" descr="Tienes una queja contra tu banco? Estos son los peores bancos de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93" y="572959"/>
            <a:ext cx="2014935" cy="1344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lipse 9"/>
          <p:cNvSpPr/>
          <p:nvPr/>
        </p:nvSpPr>
        <p:spPr>
          <a:xfrm>
            <a:off x="4288145" y="284486"/>
            <a:ext cx="2918197" cy="20530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5" name="Picture 12" descr="Paquetería y Mensajer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522" y="453648"/>
            <a:ext cx="1775409" cy="146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lipse 10"/>
          <p:cNvSpPr/>
          <p:nvPr/>
        </p:nvSpPr>
        <p:spPr>
          <a:xfrm>
            <a:off x="8800914" y="138392"/>
            <a:ext cx="2812010" cy="21911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7" name="Picture 18" descr="Uber en el mundo | La alternativa al taxi, por países | Tecnología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9343" y="753142"/>
            <a:ext cx="1715153" cy="961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Elipse 11"/>
          <p:cNvSpPr/>
          <p:nvPr/>
        </p:nvSpPr>
        <p:spPr>
          <a:xfrm>
            <a:off x="9022950" y="2448622"/>
            <a:ext cx="2759543" cy="23379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9" name="Picture 10" descr="VOD, OTT y TV de paga en México, así luce el mercad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9343" y="2944251"/>
            <a:ext cx="2061694" cy="1369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Elipse 15"/>
          <p:cNvSpPr/>
          <p:nvPr/>
        </p:nvSpPr>
        <p:spPr>
          <a:xfrm>
            <a:off x="289291" y="2448623"/>
            <a:ext cx="2723867" cy="21911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1" name="Picture 8" descr="459 restaurantes cerca de Zocalo Plaza De La Constitucion | OpenTabl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60" y="2815046"/>
            <a:ext cx="1591523" cy="159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Elipse 16"/>
          <p:cNvSpPr/>
          <p:nvPr/>
        </p:nvSpPr>
        <p:spPr>
          <a:xfrm>
            <a:off x="94961" y="4758854"/>
            <a:ext cx="2918197" cy="20535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3" name="Picture 6" descr="Tiendas departamentales deciden cerrar ante Covid-19 - El Sol de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75" y="5278875"/>
            <a:ext cx="1891383" cy="11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Elipse 18"/>
          <p:cNvSpPr/>
          <p:nvPr/>
        </p:nvSpPr>
        <p:spPr>
          <a:xfrm>
            <a:off x="4111193" y="4652948"/>
            <a:ext cx="3617275" cy="20738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6" name="Picture 20" descr="Cobertura Coparmex Querétar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479" y="5069628"/>
            <a:ext cx="2692864" cy="980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Elipse 20"/>
          <p:cNvSpPr/>
          <p:nvPr/>
        </p:nvSpPr>
        <p:spPr>
          <a:xfrm>
            <a:off x="9349343" y="4824421"/>
            <a:ext cx="2433150" cy="20089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9" name="Picture 22" descr="Crece demanda de suelo industrial en Querétaro – Cámara Mexicana ...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208" y="5311081"/>
            <a:ext cx="1779169" cy="1111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riángulo isósceles 23"/>
          <p:cNvSpPr/>
          <p:nvPr/>
        </p:nvSpPr>
        <p:spPr>
          <a:xfrm>
            <a:off x="4704946" y="2380766"/>
            <a:ext cx="2410786" cy="186538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/>
              <a:t>TECNOLOGIA EN LA P DE PLAZA</a:t>
            </a:r>
            <a:endParaRPr lang="es-MX" sz="1400" dirty="0"/>
          </a:p>
        </p:txBody>
      </p:sp>
      <p:sp>
        <p:nvSpPr>
          <p:cNvPr id="26" name="CuadroTexto 25"/>
          <p:cNvSpPr txBox="1"/>
          <p:nvPr/>
        </p:nvSpPr>
        <p:spPr>
          <a:xfrm>
            <a:off x="3259808" y="3296170"/>
            <a:ext cx="151035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dirty="0" smtClean="0"/>
              <a:t>ENTREGA A DOMICILIO</a:t>
            </a:r>
          </a:p>
          <a:p>
            <a:r>
              <a:rPr lang="es-MX" sz="1100" dirty="0" smtClean="0"/>
              <a:t>ORDENES</a:t>
            </a:r>
            <a:endParaRPr lang="es-MX" sz="1100" dirty="0"/>
          </a:p>
        </p:txBody>
      </p:sp>
      <p:sp>
        <p:nvSpPr>
          <p:cNvPr id="30" name="CuadroTexto 29"/>
          <p:cNvSpPr txBox="1"/>
          <p:nvPr/>
        </p:nvSpPr>
        <p:spPr>
          <a:xfrm>
            <a:off x="2835969" y="42019"/>
            <a:ext cx="1279517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dirty="0" smtClean="0"/>
              <a:t>COTIZACIONES</a:t>
            </a:r>
          </a:p>
          <a:p>
            <a:r>
              <a:rPr lang="es-MX" sz="1100" dirty="0" smtClean="0"/>
              <a:t>MOVIMIENTOS EN </a:t>
            </a:r>
          </a:p>
          <a:p>
            <a:r>
              <a:rPr lang="es-MX" sz="1100" dirty="0" smtClean="0"/>
              <a:t>LINEA</a:t>
            </a:r>
          </a:p>
          <a:p>
            <a:r>
              <a:rPr lang="es-MX" sz="1100" dirty="0" smtClean="0"/>
              <a:t>TARJETA DIGITAL</a:t>
            </a:r>
          </a:p>
          <a:p>
            <a:endParaRPr lang="es-MX" sz="1100" dirty="0"/>
          </a:p>
        </p:txBody>
      </p:sp>
      <p:sp>
        <p:nvSpPr>
          <p:cNvPr id="32" name="CuadroTexto 31"/>
          <p:cNvSpPr txBox="1"/>
          <p:nvPr/>
        </p:nvSpPr>
        <p:spPr>
          <a:xfrm>
            <a:off x="3080291" y="5278875"/>
            <a:ext cx="9829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dirty="0" smtClean="0"/>
              <a:t>COMPRAS EN</a:t>
            </a:r>
          </a:p>
          <a:p>
            <a:r>
              <a:rPr lang="es-MX" sz="1100" dirty="0" smtClean="0"/>
              <a:t>LINEA</a:t>
            </a:r>
          </a:p>
          <a:p>
            <a:r>
              <a:rPr lang="es-MX" sz="1100" dirty="0" smtClean="0"/>
              <a:t>PROGRAMA</a:t>
            </a:r>
          </a:p>
          <a:p>
            <a:r>
              <a:rPr lang="es-MX" sz="1100" dirty="0" smtClean="0"/>
              <a:t>DE ENTREGAS</a:t>
            </a:r>
            <a:endParaRPr lang="es-MX" sz="1100" dirty="0"/>
          </a:p>
        </p:txBody>
      </p:sp>
      <p:sp>
        <p:nvSpPr>
          <p:cNvPr id="35" name="CuadroTexto 34"/>
          <p:cNvSpPr txBox="1"/>
          <p:nvPr/>
        </p:nvSpPr>
        <p:spPr>
          <a:xfrm>
            <a:off x="7035486" y="126659"/>
            <a:ext cx="12170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dirty="0" smtClean="0"/>
              <a:t>COTIZACIONES </a:t>
            </a:r>
          </a:p>
          <a:p>
            <a:r>
              <a:rPr lang="es-MX" sz="1100" dirty="0" smtClean="0"/>
              <a:t>DE ENVIOS</a:t>
            </a:r>
          </a:p>
          <a:p>
            <a:r>
              <a:rPr lang="es-MX" sz="1100" dirty="0" smtClean="0"/>
              <a:t>VERIFICACION DE </a:t>
            </a:r>
          </a:p>
          <a:p>
            <a:r>
              <a:rPr lang="es-MX" sz="1100" dirty="0" smtClean="0"/>
              <a:t>ENTREGA</a:t>
            </a:r>
            <a:endParaRPr lang="es-MX" sz="1100" dirty="0"/>
          </a:p>
        </p:txBody>
      </p:sp>
      <p:sp>
        <p:nvSpPr>
          <p:cNvPr id="37" name="CuadroTexto 36"/>
          <p:cNvSpPr txBox="1"/>
          <p:nvPr/>
        </p:nvSpPr>
        <p:spPr>
          <a:xfrm>
            <a:off x="7661680" y="1533207"/>
            <a:ext cx="13612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dirty="0" smtClean="0"/>
              <a:t>UBICACIÓN TIEMPO </a:t>
            </a:r>
          </a:p>
          <a:p>
            <a:r>
              <a:rPr lang="es-MX" sz="1100" dirty="0" smtClean="0"/>
              <a:t>REAL</a:t>
            </a:r>
          </a:p>
          <a:p>
            <a:r>
              <a:rPr lang="es-MX" sz="1100" dirty="0" smtClean="0"/>
              <a:t>COBRO EN LINEA</a:t>
            </a:r>
          </a:p>
          <a:p>
            <a:r>
              <a:rPr lang="es-MX" sz="1100" dirty="0" smtClean="0"/>
              <a:t>INFORMACION</a:t>
            </a:r>
            <a:endParaRPr lang="es-MX" sz="1100" dirty="0"/>
          </a:p>
        </p:txBody>
      </p:sp>
      <p:sp>
        <p:nvSpPr>
          <p:cNvPr id="38" name="CuadroTexto 37"/>
          <p:cNvSpPr txBox="1"/>
          <p:nvPr/>
        </p:nvSpPr>
        <p:spPr>
          <a:xfrm>
            <a:off x="7801880" y="3212790"/>
            <a:ext cx="130195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dirty="0" smtClean="0"/>
              <a:t>INFORMACION </a:t>
            </a:r>
          </a:p>
          <a:p>
            <a:r>
              <a:rPr lang="es-MX" sz="1100" dirty="0" smtClean="0"/>
              <a:t>ENTRETENIMIENTO</a:t>
            </a:r>
          </a:p>
          <a:p>
            <a:r>
              <a:rPr lang="es-MX" sz="1100" dirty="0" smtClean="0"/>
              <a:t>EN DISPOSITIVO </a:t>
            </a:r>
          </a:p>
          <a:p>
            <a:r>
              <a:rPr lang="es-MX" sz="1100" dirty="0" smtClean="0"/>
              <a:t>MOVIL</a:t>
            </a:r>
          </a:p>
          <a:p>
            <a:endParaRPr lang="es-MX" sz="1100" dirty="0" smtClean="0"/>
          </a:p>
          <a:p>
            <a:endParaRPr lang="es-MX" sz="1100" dirty="0"/>
          </a:p>
        </p:txBody>
      </p:sp>
      <p:sp>
        <p:nvSpPr>
          <p:cNvPr id="40" name="CuadroTexto 39"/>
          <p:cNvSpPr txBox="1"/>
          <p:nvPr/>
        </p:nvSpPr>
        <p:spPr>
          <a:xfrm>
            <a:off x="8339003" y="6063919"/>
            <a:ext cx="118974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dirty="0" smtClean="0"/>
              <a:t>INVENTARIOS </a:t>
            </a:r>
          </a:p>
          <a:p>
            <a:r>
              <a:rPr lang="es-MX" sz="1100" dirty="0" smtClean="0"/>
              <a:t>FECHAS Y LUGAR </a:t>
            </a:r>
          </a:p>
          <a:p>
            <a:r>
              <a:rPr lang="es-MX" sz="1100" dirty="0" smtClean="0"/>
              <a:t>ENTREGA</a:t>
            </a:r>
          </a:p>
          <a:p>
            <a:r>
              <a:rPr lang="es-MX" sz="1100" dirty="0" smtClean="0"/>
              <a:t>ORDENES </a:t>
            </a:r>
          </a:p>
        </p:txBody>
      </p:sp>
      <p:sp>
        <p:nvSpPr>
          <p:cNvPr id="42" name="CuadroTexto 41"/>
          <p:cNvSpPr txBox="1"/>
          <p:nvPr/>
        </p:nvSpPr>
        <p:spPr>
          <a:xfrm>
            <a:off x="7730278" y="5298072"/>
            <a:ext cx="125547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dirty="0" smtClean="0"/>
              <a:t>CLASES VIRTUALES</a:t>
            </a:r>
          </a:p>
          <a:p>
            <a:r>
              <a:rPr lang="es-MX" sz="1100" dirty="0" smtClean="0"/>
              <a:t>BIBLIOTECA EN </a:t>
            </a:r>
          </a:p>
          <a:p>
            <a:r>
              <a:rPr lang="es-MX" sz="1100" dirty="0" smtClean="0"/>
              <a:t>LINEA</a:t>
            </a:r>
            <a:endParaRPr lang="es-MX" sz="1100" dirty="0"/>
          </a:p>
        </p:txBody>
      </p:sp>
    </p:spTree>
    <p:extLst>
      <p:ext uri="{BB962C8B-B14F-4D97-AF65-F5344CB8AC3E}">
        <p14:creationId xmlns:p14="http://schemas.microsoft.com/office/powerpoint/2010/main" val="411567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99085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51984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682</Words>
  <Application>Microsoft Office PowerPoint</Application>
  <PresentationFormat>Panorámica</PresentationFormat>
  <Paragraphs>195</Paragraphs>
  <Slides>14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Tema de Office</vt:lpstr>
      <vt:lpstr>                                                    PROGRAMA MES DE ABRIL 2021</vt:lpstr>
      <vt:lpstr>El precio es la expresión de valor que tiene un producto o servicio, manifestado por lo general en términos monetarios, que el comprador debe pagar al vendedor,  para lograr el conjunto de beneficios que resultan de tener o usar el producto o servicio.</vt:lpstr>
      <vt:lpstr>El precio es la expresión de valor que tiene un producto o servicio, manifestado por lo general en términos monetarios, que el comprador debe pagar al vendedor,  para lograr el conjunto de beneficios que resultan de tener o usar el producto o servicio</vt:lpstr>
      <vt:lpstr>  El precio es la expresión de valor que tiene un producto o servicio, manifestado por lo general en términos monetarios, que el comprador debe pagar al vendedor,  para lograr el conjunto de beneficios que resultan de tener o usar el producto o servicio</vt:lpstr>
      <vt:lpstr>Análisis de Competencia</vt:lpstr>
      <vt:lpstr>Análisis de Competencia</vt:lpstr>
      <vt:lpstr>PLAZA  es una herramienta de la mercadotecnia que incluye un conjunto de estrategias, procesos y actividades necesarios para llevar los productos desde el punto de fabricación hasta el lugar en el que esté disponible para el cliente final (consumidor o usuario industrial) en las cantidades precisas, en condiciones óptimas de consumo o uso y en el momento y lugar en el que los clientes lo necesitan y/o desean</vt:lpstr>
      <vt:lpstr>                  ESTRATEGIAS Y PLANEACION DE LA DISTRIBUCION ( PLAZA)</vt:lpstr>
      <vt:lpstr>Presentación de PowerPoint</vt:lpstr>
      <vt:lpstr>Objetivos de centros de distribución lograr abastecer al 100% de los canales de distribución  </vt:lpstr>
      <vt:lpstr>                                    CARACTERISTICAS DEL TRANSPORTE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Jaime</dc:creator>
  <cp:lastModifiedBy>Jaime</cp:lastModifiedBy>
  <cp:revision>6</cp:revision>
  <dcterms:created xsi:type="dcterms:W3CDTF">2021-04-08T20:01:48Z</dcterms:created>
  <dcterms:modified xsi:type="dcterms:W3CDTF">2021-04-12T16:00:34Z</dcterms:modified>
</cp:coreProperties>
</file>