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  <p:sldId id="258" r:id="rId5"/>
    <p:sldId id="259" r:id="rId6"/>
    <p:sldId id="260" r:id="rId7"/>
    <p:sldId id="261" r:id="rId8"/>
    <p:sldId id="264" r:id="rId9"/>
    <p:sldId id="256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880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613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705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338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502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775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397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163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290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809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208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99BE-13E8-4566-B250-97F21186F306}" type="datetimeFigureOut">
              <a:rPr lang="es-MX" smtClean="0"/>
              <a:t>01/02/2021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CD3A4-ED10-42B4-8F81-A401EF00A3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735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653307" y="0"/>
            <a:ext cx="6096000" cy="120032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r>
              <a:rPr lang="es-MX" dirty="0"/>
              <a:t>PROMOCION INTERNACIONAL</a:t>
            </a:r>
          </a:p>
          <a:p>
            <a:r>
              <a:rPr lang="es-MX" dirty="0" smtClean="0"/>
              <a:t>1 DE FEBRERO AL 26 DE FEBRERO</a:t>
            </a:r>
            <a:endParaRPr lang="es-MX" dirty="0"/>
          </a:p>
          <a:p>
            <a:r>
              <a:rPr lang="es-MX" dirty="0" smtClean="0"/>
              <a:t>HORARIO    MIERCOLES DE 8:00 AM A 10:00 AM</a:t>
            </a:r>
            <a:endParaRPr lang="es-MX" dirty="0"/>
          </a:p>
          <a:p>
            <a:r>
              <a:rPr lang="es-MX" dirty="0" smtClean="0"/>
              <a:t>                     </a:t>
            </a:r>
            <a:r>
              <a:rPr lang="es-MX" dirty="0"/>
              <a:t> </a:t>
            </a:r>
            <a:r>
              <a:rPr lang="es-MX" dirty="0" smtClean="0"/>
              <a:t>VIERNES     DE 12:00 AM A 14:00 PM</a:t>
            </a:r>
            <a:endParaRPr lang="es-MX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623383"/>
              </p:ext>
            </p:extLst>
          </p:nvPr>
        </p:nvGraphicFramePr>
        <p:xfrm>
          <a:off x="1455314" y="1532585"/>
          <a:ext cx="9060285" cy="54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5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6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12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51160">
                <a:tc>
                  <a:txBody>
                    <a:bodyPr/>
                    <a:lstStyle/>
                    <a:p>
                      <a:r>
                        <a:rPr lang="es-MX" dirty="0" smtClean="0"/>
                        <a:t>Lunes 1</a:t>
                      </a:r>
                    </a:p>
                    <a:p>
                      <a:r>
                        <a:rPr lang="es-MX" dirty="0" smtClean="0"/>
                        <a:t>FEBRERO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Martes 2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Miércoles  3</a:t>
                      </a:r>
                    </a:p>
                    <a:p>
                      <a:r>
                        <a:rPr lang="es-MX" dirty="0" smtClean="0"/>
                        <a:t>Motivos</a:t>
                      </a:r>
                      <a:r>
                        <a:rPr lang="es-MX" baseline="0" dirty="0" smtClean="0"/>
                        <a:t> de compra de consumidores</a:t>
                      </a:r>
                      <a:endParaRPr lang="es-MX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Jueves 4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Viernes  5</a:t>
                      </a:r>
                      <a:r>
                        <a:rPr lang="es-MX" baseline="0" dirty="0" smtClean="0"/>
                        <a:t> </a:t>
                      </a:r>
                    </a:p>
                    <a:p>
                      <a:r>
                        <a:rPr lang="es-MX" baseline="0" dirty="0" smtClean="0"/>
                        <a:t>Pirámide de </a:t>
                      </a:r>
                      <a:r>
                        <a:rPr lang="es-MX" baseline="0" dirty="0" err="1" smtClean="0"/>
                        <a:t>maslow</a:t>
                      </a:r>
                      <a:endParaRPr lang="es-MX" baseline="0" dirty="0" smtClean="0"/>
                    </a:p>
                    <a:p>
                      <a:r>
                        <a:rPr lang="es-MX" baseline="0" dirty="0" smtClean="0"/>
                        <a:t>Enfocado al MKTG</a:t>
                      </a:r>
                      <a:endParaRPr lang="es-MX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Objetivo</a:t>
                      </a:r>
                    </a:p>
                    <a:p>
                      <a:r>
                        <a:rPr lang="es-MX" dirty="0" smtClean="0"/>
                        <a:t>Identificar</a:t>
                      </a:r>
                      <a:r>
                        <a:rPr lang="es-MX" baseline="0" dirty="0" smtClean="0"/>
                        <a:t> por que compran las personas / empresas</a:t>
                      </a:r>
                      <a:endParaRPr lang="es-MX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179">
                <a:tc>
                  <a:txBody>
                    <a:bodyPr/>
                    <a:lstStyle/>
                    <a:p>
                      <a:r>
                        <a:rPr lang="es-MX" dirty="0" smtClean="0"/>
                        <a:t>Lunes 8 FEBRERO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Martes 9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Miércoles 10</a:t>
                      </a:r>
                    </a:p>
                    <a:p>
                      <a:r>
                        <a:rPr lang="es-MX" dirty="0" smtClean="0"/>
                        <a:t>Ejercicio de segmentación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Jueves 11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Viernes 12</a:t>
                      </a:r>
                    </a:p>
                    <a:p>
                      <a:r>
                        <a:rPr lang="es-MX" dirty="0" smtClean="0"/>
                        <a:t>Ejercicio de</a:t>
                      </a:r>
                    </a:p>
                    <a:p>
                      <a:r>
                        <a:rPr lang="es-MX" dirty="0" smtClean="0"/>
                        <a:t>segmentación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Objetivo</a:t>
                      </a:r>
                    </a:p>
                    <a:p>
                      <a:r>
                        <a:rPr lang="es-MX" dirty="0" smtClean="0"/>
                        <a:t>Cuantificar un mercado</a:t>
                      </a:r>
                    </a:p>
                    <a:p>
                      <a:endParaRPr lang="es-MX" dirty="0" smtClean="0"/>
                    </a:p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2179">
                <a:tc>
                  <a:txBody>
                    <a:bodyPr/>
                    <a:lstStyle/>
                    <a:p>
                      <a:r>
                        <a:rPr lang="es-MX" dirty="0" smtClean="0"/>
                        <a:t>Lunes 15 </a:t>
                      </a:r>
                    </a:p>
                    <a:p>
                      <a:r>
                        <a:rPr lang="es-MX" dirty="0" smtClean="0"/>
                        <a:t>FEBRERO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Martes 16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Miércoles 17</a:t>
                      </a:r>
                    </a:p>
                    <a:p>
                      <a:r>
                        <a:rPr lang="es-MX" baseline="0" dirty="0" smtClean="0"/>
                        <a:t> presentación </a:t>
                      </a:r>
                    </a:p>
                    <a:p>
                      <a:r>
                        <a:rPr lang="es-MX" baseline="0" dirty="0" smtClean="0"/>
                        <a:t>Evaluación 1er parcial</a:t>
                      </a:r>
                    </a:p>
                    <a:p>
                      <a:r>
                        <a:rPr lang="es-MX" baseline="0" dirty="0" smtClean="0"/>
                        <a:t>Grupo 1            ( 2hora)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Jueves 18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Viernes 19</a:t>
                      </a:r>
                    </a:p>
                    <a:p>
                      <a:r>
                        <a:rPr lang="es-MX" baseline="0" dirty="0" smtClean="0"/>
                        <a:t>presentación </a:t>
                      </a:r>
                    </a:p>
                    <a:p>
                      <a:r>
                        <a:rPr lang="es-MX" baseline="0" dirty="0" smtClean="0"/>
                        <a:t>Evaluación 1er parcial</a:t>
                      </a:r>
                    </a:p>
                    <a:p>
                      <a:r>
                        <a:rPr lang="es-MX" baseline="0" dirty="0" smtClean="0"/>
                        <a:t>Grupo 2 ( 1er hora)  y 3 ( 2da hora)           </a:t>
                      </a:r>
                    </a:p>
                    <a:p>
                      <a:endParaRPr lang="es-MX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Objetivo</a:t>
                      </a:r>
                    </a:p>
                    <a:p>
                      <a:r>
                        <a:rPr lang="es-MX" dirty="0" smtClean="0"/>
                        <a:t>Evaluación</a:t>
                      </a:r>
                      <a:r>
                        <a:rPr lang="es-MX" baseline="0" dirty="0" smtClean="0"/>
                        <a:t> 1er parcial</a:t>
                      </a:r>
                      <a:endParaRPr lang="es-MX" dirty="0" smtClean="0"/>
                    </a:p>
                    <a:p>
                      <a:endParaRPr lang="es-MX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6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50510" cy="845489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s-MX" sz="2800" dirty="0" smtClean="0"/>
              <a:t>                       proyecto para evaluar el  50% 1er parcial</a:t>
            </a: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> </a:t>
            </a:r>
            <a:r>
              <a:rPr lang="es-MX" sz="2200" dirty="0" smtClean="0"/>
              <a:t>fechas de presentaciones miércoles </a:t>
            </a:r>
            <a:r>
              <a:rPr lang="es-MX" sz="2200" dirty="0" err="1" smtClean="0"/>
              <a:t>miércoles</a:t>
            </a:r>
            <a:r>
              <a:rPr lang="es-MX" sz="2200" dirty="0" smtClean="0"/>
              <a:t> 17 feb  Viernes 19 de febrero</a:t>
            </a:r>
            <a:endParaRPr lang="es-MX" sz="22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838200" y="1617484"/>
            <a:ext cx="5000897" cy="399954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 smtClean="0"/>
              <a:t>Exportar el producto que se presento para evaluar el 1º parcial</a:t>
            </a:r>
          </a:p>
          <a:p>
            <a:r>
              <a:rPr lang="es-MX" sz="2000" dirty="0"/>
              <a:t>P</a:t>
            </a:r>
            <a:r>
              <a:rPr lang="es-MX" sz="2000" dirty="0" smtClean="0"/>
              <a:t>aís que se exportara ( USA definir un estado)</a:t>
            </a:r>
          </a:p>
          <a:p>
            <a:r>
              <a:rPr lang="es-MX" sz="2000" dirty="0" smtClean="0"/>
              <a:t>Generales</a:t>
            </a:r>
          </a:p>
          <a:p>
            <a:r>
              <a:rPr lang="es-MX" sz="2000" dirty="0" smtClean="0"/>
              <a:t>Ubicación, ingreso </a:t>
            </a:r>
            <a:r>
              <a:rPr lang="es-MX" sz="2000" smtClean="0"/>
              <a:t>percapital</a:t>
            </a:r>
            <a:endParaRPr lang="es-MX" sz="2000" dirty="0" smtClean="0"/>
          </a:p>
          <a:p>
            <a:r>
              <a:rPr lang="es-MX" sz="2000" dirty="0" smtClean="0"/>
              <a:t>Población</a:t>
            </a:r>
          </a:p>
          <a:p>
            <a:r>
              <a:rPr lang="es-MX" sz="2000" dirty="0" smtClean="0"/>
              <a:t>Tratado comercial</a:t>
            </a:r>
          </a:p>
          <a:p>
            <a:r>
              <a:rPr lang="es-MX" sz="2000" dirty="0" smtClean="0"/>
              <a:t>Balanza comercial vs México</a:t>
            </a:r>
          </a:p>
          <a:p>
            <a:r>
              <a:rPr lang="es-MX" sz="2000" dirty="0" smtClean="0"/>
              <a:t>Puertos de desembarque ( definir el mas rentable)</a:t>
            </a:r>
          </a:p>
          <a:p>
            <a:pPr marL="0" indent="0">
              <a:buNone/>
            </a:pPr>
            <a:endParaRPr lang="es-MX" sz="2000" dirty="0" smtClean="0"/>
          </a:p>
          <a:p>
            <a:endParaRPr lang="es-MX" sz="2000" dirty="0" smtClean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6143223" y="1655023"/>
            <a:ext cx="4945487" cy="396200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 smtClean="0"/>
              <a:t>Producto </a:t>
            </a:r>
          </a:p>
          <a:p>
            <a:r>
              <a:rPr lang="es-MX" sz="2000" dirty="0" smtClean="0"/>
              <a:t>Características generales</a:t>
            </a:r>
          </a:p>
          <a:p>
            <a:r>
              <a:rPr lang="es-MX" sz="2000" dirty="0" smtClean="0"/>
              <a:t>Necesidad primaria que cubre</a:t>
            </a:r>
          </a:p>
          <a:p>
            <a:r>
              <a:rPr lang="es-MX" sz="2000" dirty="0" smtClean="0"/>
              <a:t>Motivo de compra primaria </a:t>
            </a:r>
          </a:p>
          <a:p>
            <a:r>
              <a:rPr lang="es-MX" sz="2000" dirty="0" smtClean="0"/>
              <a:t>Fracción arancelaria y descripción</a:t>
            </a:r>
          </a:p>
          <a:p>
            <a:r>
              <a:rPr lang="es-MX" sz="2000" dirty="0" err="1" smtClean="0"/>
              <a:t>Incoterm</a:t>
            </a:r>
            <a:r>
              <a:rPr lang="es-MX" sz="2000" dirty="0" smtClean="0"/>
              <a:t> a decidir el mas rentable</a:t>
            </a:r>
          </a:p>
          <a:p>
            <a:r>
              <a:rPr lang="es-MX" sz="2000" dirty="0" smtClean="0"/>
              <a:t>Definir grupo objetivo</a:t>
            </a:r>
          </a:p>
          <a:p>
            <a:r>
              <a:rPr lang="es-MX" sz="2000" dirty="0" smtClean="0"/>
              <a:t>Ejercicio segmentar mercado</a:t>
            </a:r>
          </a:p>
          <a:p>
            <a:endParaRPr lang="es-MX" sz="2000" dirty="0" smtClean="0"/>
          </a:p>
          <a:p>
            <a:endParaRPr lang="es-MX" sz="2000" dirty="0" smtClean="0"/>
          </a:p>
          <a:p>
            <a:pPr marL="0" indent="0">
              <a:buNone/>
            </a:pPr>
            <a:endParaRPr lang="es-MX" sz="2000" dirty="0" smtClean="0"/>
          </a:p>
        </p:txBody>
      </p:sp>
      <p:sp>
        <p:nvSpPr>
          <p:cNvPr id="7" name="CuadroTexto 6"/>
          <p:cNvSpPr txBox="1"/>
          <p:nvPr/>
        </p:nvSpPr>
        <p:spPr>
          <a:xfrm>
            <a:off x="3070291" y="1248152"/>
            <a:ext cx="5786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Objetivo del ejercicio es analizar la oportunidad de exportar</a:t>
            </a:r>
            <a:endParaRPr lang="es-MX" dirty="0"/>
          </a:p>
        </p:txBody>
      </p:sp>
      <p:sp>
        <p:nvSpPr>
          <p:cNvPr id="2" name="CuadroTexto 1"/>
          <p:cNvSpPr txBox="1"/>
          <p:nvPr/>
        </p:nvSpPr>
        <p:spPr>
          <a:xfrm>
            <a:off x="1110343" y="6008914"/>
            <a:ext cx="9253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Grupo 1  2da hora miércoles 17    viernes 19 de  grupo 2 de 12 a 12:50hrs  grupo 3 13:00 a 13:50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211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ángulo isósceles 4"/>
          <p:cNvSpPr/>
          <p:nvPr/>
        </p:nvSpPr>
        <p:spPr>
          <a:xfrm>
            <a:off x="1420414" y="759432"/>
            <a:ext cx="8164285" cy="570846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4650377" y="2142308"/>
            <a:ext cx="1789610" cy="522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echa izquierda 15"/>
          <p:cNvSpPr/>
          <p:nvPr/>
        </p:nvSpPr>
        <p:spPr>
          <a:xfrm>
            <a:off x="6274776" y="1100239"/>
            <a:ext cx="901337" cy="33464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Flecha derecha 22"/>
          <p:cNvSpPr/>
          <p:nvPr/>
        </p:nvSpPr>
        <p:spPr>
          <a:xfrm>
            <a:off x="3566160" y="1134922"/>
            <a:ext cx="1084217" cy="2999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CuadroTexto 24"/>
          <p:cNvSpPr txBox="1"/>
          <p:nvPr/>
        </p:nvSpPr>
        <p:spPr>
          <a:xfrm>
            <a:off x="7568374" y="1065556"/>
            <a:ext cx="24642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Necesidades Personales</a:t>
            </a:r>
          </a:p>
          <a:p>
            <a:r>
              <a:rPr lang="es-MX" sz="1400" dirty="0" smtClean="0"/>
              <a:t>“Cuesta mucho pero lo valgo”</a:t>
            </a:r>
          </a:p>
          <a:p>
            <a:r>
              <a:rPr lang="es-MX" sz="1400" dirty="0" err="1" smtClean="0"/>
              <a:t>L,Oreal</a:t>
            </a:r>
            <a:endParaRPr lang="es-MX" sz="14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514879" y="1004001"/>
            <a:ext cx="3051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Necesidades de autoestima</a:t>
            </a:r>
          </a:p>
          <a:p>
            <a:r>
              <a:rPr lang="es-MX" sz="1400" dirty="0" smtClean="0"/>
              <a:t>Logro, diversión, libertad</a:t>
            </a:r>
            <a:endParaRPr lang="es-MX" sz="1400" dirty="0"/>
          </a:p>
        </p:txBody>
      </p:sp>
      <p:cxnSp>
        <p:nvCxnSpPr>
          <p:cNvPr id="31" name="Conector recto 30"/>
          <p:cNvCxnSpPr/>
          <p:nvPr/>
        </p:nvCxnSpPr>
        <p:spPr>
          <a:xfrm flipV="1">
            <a:off x="3742508" y="3364024"/>
            <a:ext cx="3631473" cy="10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echa izquierda 33"/>
          <p:cNvSpPr/>
          <p:nvPr/>
        </p:nvSpPr>
        <p:spPr>
          <a:xfrm>
            <a:off x="6995160" y="2442329"/>
            <a:ext cx="901337" cy="33464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Flecha derecha 34"/>
          <p:cNvSpPr/>
          <p:nvPr/>
        </p:nvSpPr>
        <p:spPr>
          <a:xfrm>
            <a:off x="2987164" y="2500644"/>
            <a:ext cx="1084217" cy="2999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CuadroTexto 28"/>
          <p:cNvSpPr txBox="1"/>
          <p:nvPr/>
        </p:nvSpPr>
        <p:spPr>
          <a:xfrm>
            <a:off x="8122587" y="2293092"/>
            <a:ext cx="1713931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Necesidades sociales</a:t>
            </a:r>
          </a:p>
          <a:p>
            <a:endParaRPr lang="es-MX" sz="1400" dirty="0" smtClean="0"/>
          </a:p>
          <a:p>
            <a:r>
              <a:rPr lang="es-MX" sz="1400" dirty="0" smtClean="0"/>
              <a:t>“es parte de mi vida</a:t>
            </a:r>
          </a:p>
          <a:p>
            <a:r>
              <a:rPr lang="es-MX" sz="1400" dirty="0" smtClean="0"/>
              <a:t>Liverpool</a:t>
            </a:r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30" name="CuadroTexto 29"/>
          <p:cNvSpPr txBox="1"/>
          <p:nvPr/>
        </p:nvSpPr>
        <p:spPr>
          <a:xfrm>
            <a:off x="514879" y="2609653"/>
            <a:ext cx="2425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Necesidad de amor</a:t>
            </a:r>
          </a:p>
          <a:p>
            <a:r>
              <a:rPr lang="es-MX" sz="1400" dirty="0" smtClean="0"/>
              <a:t>Amor, amistad, estatus, estima</a:t>
            </a:r>
            <a:endParaRPr lang="es-MX" sz="1400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5381897" y="3801197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2940351" y="4742377"/>
            <a:ext cx="5295779" cy="644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lecha izquierda 26"/>
          <p:cNvSpPr/>
          <p:nvPr/>
        </p:nvSpPr>
        <p:spPr>
          <a:xfrm>
            <a:off x="7899174" y="3677964"/>
            <a:ext cx="901337" cy="33464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uadroTexto 14"/>
          <p:cNvSpPr txBox="1"/>
          <p:nvPr/>
        </p:nvSpPr>
        <p:spPr>
          <a:xfrm>
            <a:off x="8978204" y="3426478"/>
            <a:ext cx="2615524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Necesidades de seguridad</a:t>
            </a:r>
          </a:p>
          <a:p>
            <a:r>
              <a:rPr lang="es-MX" sz="1400" dirty="0" smtClean="0"/>
              <a:t>“Usted se encuentra mas seguros</a:t>
            </a:r>
          </a:p>
          <a:p>
            <a:r>
              <a:rPr lang="es-MX" sz="1400" dirty="0" smtClean="0"/>
              <a:t>Bajo el paraguas”</a:t>
            </a:r>
          </a:p>
          <a:p>
            <a:r>
              <a:rPr lang="es-MX" sz="1400" dirty="0" err="1" smtClean="0"/>
              <a:t>Travelers</a:t>
            </a:r>
            <a:r>
              <a:rPr lang="es-MX" sz="1400" dirty="0" smtClean="0"/>
              <a:t> </a:t>
            </a:r>
            <a:r>
              <a:rPr lang="es-MX" sz="1400" dirty="0" err="1" smtClean="0"/>
              <a:t>Insurace</a:t>
            </a:r>
            <a:endParaRPr lang="es-MX" sz="1400" dirty="0" smtClean="0"/>
          </a:p>
          <a:p>
            <a:endParaRPr lang="es-MX" dirty="0"/>
          </a:p>
        </p:txBody>
      </p:sp>
      <p:sp>
        <p:nvSpPr>
          <p:cNvPr id="28" name="Flecha derecha 27"/>
          <p:cNvSpPr/>
          <p:nvPr/>
        </p:nvSpPr>
        <p:spPr>
          <a:xfrm>
            <a:off x="2105421" y="3677964"/>
            <a:ext cx="1084217" cy="2999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CuadroTexto 16"/>
          <p:cNvSpPr txBox="1"/>
          <p:nvPr/>
        </p:nvSpPr>
        <p:spPr>
          <a:xfrm>
            <a:off x="106473" y="3716277"/>
            <a:ext cx="25656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Necesidad de protección</a:t>
            </a:r>
          </a:p>
          <a:p>
            <a:r>
              <a:rPr lang="es-MX" sz="1400" dirty="0" smtClean="0"/>
              <a:t>Bienestar físico, salud, alimentos</a:t>
            </a:r>
          </a:p>
          <a:p>
            <a:r>
              <a:rPr lang="es-MX" sz="1400" dirty="0" smtClean="0"/>
              <a:t>Medicamento, ejercicio</a:t>
            </a:r>
            <a:endParaRPr lang="es-MX" sz="1400" dirty="0"/>
          </a:p>
        </p:txBody>
      </p:sp>
      <p:sp>
        <p:nvSpPr>
          <p:cNvPr id="32" name="Flecha izquierda 31"/>
          <p:cNvSpPr/>
          <p:nvPr/>
        </p:nvSpPr>
        <p:spPr>
          <a:xfrm>
            <a:off x="9131312" y="5215725"/>
            <a:ext cx="901337" cy="33464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Flecha derecha 32"/>
          <p:cNvSpPr/>
          <p:nvPr/>
        </p:nvSpPr>
        <p:spPr>
          <a:xfrm>
            <a:off x="847183" y="5383050"/>
            <a:ext cx="1084217" cy="2999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CuadroTexto 18"/>
          <p:cNvSpPr txBox="1"/>
          <p:nvPr/>
        </p:nvSpPr>
        <p:spPr>
          <a:xfrm>
            <a:off x="9640388" y="5790970"/>
            <a:ext cx="19746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Necesidades fisiológicas</a:t>
            </a:r>
          </a:p>
          <a:p>
            <a:r>
              <a:rPr lang="es-MX" sz="1400" dirty="0" smtClean="0"/>
              <a:t>“realmente apaga la sed”</a:t>
            </a:r>
          </a:p>
          <a:p>
            <a:r>
              <a:rPr lang="es-MX" sz="1400" dirty="0" err="1" smtClean="0"/>
              <a:t>Gatorade</a:t>
            </a:r>
            <a:endParaRPr lang="es-MX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-24156" y="5832549"/>
            <a:ext cx="1856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Necesidad de alimento</a:t>
            </a:r>
          </a:p>
          <a:p>
            <a:r>
              <a:rPr lang="es-MX" sz="1400" dirty="0" smtClean="0"/>
              <a:t>Bebida descanso</a:t>
            </a:r>
            <a:endParaRPr lang="es-MX" sz="1400" dirty="0"/>
          </a:p>
        </p:txBody>
      </p:sp>
      <p:sp>
        <p:nvSpPr>
          <p:cNvPr id="21" name="Rectángulo 20"/>
          <p:cNvSpPr/>
          <p:nvPr/>
        </p:nvSpPr>
        <p:spPr>
          <a:xfrm>
            <a:off x="4294794" y="209006"/>
            <a:ext cx="298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202124"/>
                </a:solidFill>
                <a:latin typeface="arial" panose="020B0604020202020204" pitchFamily="34" charset="0"/>
              </a:rPr>
              <a:t>pirámide de </a:t>
            </a:r>
            <a:r>
              <a:rPr lang="es-MX" b="1" dirty="0" err="1">
                <a:solidFill>
                  <a:srgbClr val="202124"/>
                </a:solidFill>
                <a:latin typeface="arial" panose="020B0604020202020204" pitchFamily="34" charset="0"/>
              </a:rPr>
              <a:t>Maslow</a:t>
            </a:r>
            <a:endParaRPr lang="es-MX" dirty="0"/>
          </a:p>
        </p:txBody>
      </p:sp>
      <p:sp>
        <p:nvSpPr>
          <p:cNvPr id="22" name="CuadroTexto 21"/>
          <p:cNvSpPr txBox="1"/>
          <p:nvPr/>
        </p:nvSpPr>
        <p:spPr>
          <a:xfrm>
            <a:off x="5010730" y="1527221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NS ABC+</a:t>
            </a:r>
            <a:endParaRPr lang="es-MX" dirty="0"/>
          </a:p>
        </p:txBody>
      </p:sp>
      <p:sp>
        <p:nvSpPr>
          <p:cNvPr id="24" name="CuadroTexto 23"/>
          <p:cNvSpPr txBox="1"/>
          <p:nvPr/>
        </p:nvSpPr>
        <p:spPr>
          <a:xfrm flipH="1">
            <a:off x="5129177" y="2831056"/>
            <a:ext cx="105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NS C</a:t>
            </a:r>
            <a:endParaRPr lang="es-MX" dirty="0"/>
          </a:p>
        </p:txBody>
      </p:sp>
      <p:sp>
        <p:nvSpPr>
          <p:cNvPr id="36" name="CuadroTexto 35"/>
          <p:cNvSpPr txBox="1"/>
          <p:nvPr/>
        </p:nvSpPr>
        <p:spPr>
          <a:xfrm>
            <a:off x="5010730" y="4258397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NS D+ C</a:t>
            </a:r>
            <a:endParaRPr lang="es-MX" dirty="0"/>
          </a:p>
        </p:txBody>
      </p:sp>
      <p:sp>
        <p:nvSpPr>
          <p:cNvPr id="37" name="CuadroTexto 36"/>
          <p:cNvSpPr txBox="1"/>
          <p:nvPr/>
        </p:nvSpPr>
        <p:spPr>
          <a:xfrm>
            <a:off x="5046477" y="5606304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NS D 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877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motivos de compra del consumid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965" y="1858077"/>
            <a:ext cx="5201059" cy="305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89396" y="1918951"/>
            <a:ext cx="24469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EDAD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SEXO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NIVEL SOCIOECOMICO</a:t>
            </a:r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UBICACIÓN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4293250" y="101889"/>
            <a:ext cx="48572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QUE INVESTIGA LA MERCADOTECNIA EL PERFIL DEL</a:t>
            </a:r>
          </a:p>
          <a:p>
            <a:r>
              <a:rPr lang="es-MX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CONSUMIDOR O USUARIO O COMPRADOR</a:t>
            </a:r>
          </a:p>
          <a:p>
            <a:endParaRPr lang="es-MX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78851" y="1596980"/>
            <a:ext cx="1847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1352282" y="2099256"/>
            <a:ext cx="2305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1118754" y="2865437"/>
            <a:ext cx="20108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2768958" y="3734873"/>
            <a:ext cx="3219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1854558" y="4082603"/>
            <a:ext cx="1477654" cy="476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5762562" y="757101"/>
            <a:ext cx="1918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CARACTERISTICAS </a:t>
            </a:r>
            <a:endParaRPr lang="es-MX" dirty="0"/>
          </a:p>
        </p:txBody>
      </p:sp>
      <p:sp>
        <p:nvSpPr>
          <p:cNvPr id="3" name="CuadroTexto 2"/>
          <p:cNvSpPr txBox="1"/>
          <p:nvPr/>
        </p:nvSpPr>
        <p:spPr>
          <a:xfrm>
            <a:off x="837126" y="1227648"/>
            <a:ext cx="1641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CUANTITATIVAS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9150477" y="1166259"/>
            <a:ext cx="1477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CUALITATIVAS</a:t>
            </a:r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10686545" y="1777560"/>
            <a:ext cx="863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STATUS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0687412" y="2393327"/>
            <a:ext cx="806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MODA</a:t>
            </a:r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0686545" y="2882333"/>
            <a:ext cx="129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SEGURIDAD</a:t>
            </a:r>
            <a:endParaRPr lang="es-MX" dirty="0"/>
          </a:p>
        </p:txBody>
      </p:sp>
      <p:cxnSp>
        <p:nvCxnSpPr>
          <p:cNvPr id="17" name="Conector recto de flecha 16"/>
          <p:cNvCxnSpPr/>
          <p:nvPr/>
        </p:nvCxnSpPr>
        <p:spPr>
          <a:xfrm flipH="1" flipV="1">
            <a:off x="9076389" y="1947819"/>
            <a:ext cx="989654" cy="4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H="1" flipV="1">
            <a:off x="9150477" y="2573632"/>
            <a:ext cx="989654" cy="4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 flipV="1">
            <a:off x="9343315" y="3043908"/>
            <a:ext cx="989654" cy="4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10653235" y="3442445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VALORES</a:t>
            </a:r>
            <a:endParaRPr lang="es-MX" dirty="0"/>
          </a:p>
        </p:txBody>
      </p:sp>
      <p:sp>
        <p:nvSpPr>
          <p:cNvPr id="20" name="CuadroTexto 19"/>
          <p:cNvSpPr txBox="1"/>
          <p:nvPr/>
        </p:nvSpPr>
        <p:spPr>
          <a:xfrm>
            <a:off x="10768895" y="4177886"/>
            <a:ext cx="1011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CALIDAD</a:t>
            </a:r>
            <a:endParaRPr lang="es-MX" dirty="0"/>
          </a:p>
        </p:txBody>
      </p:sp>
      <p:sp>
        <p:nvSpPr>
          <p:cNvPr id="21" name="CuadroTexto 20"/>
          <p:cNvSpPr txBox="1"/>
          <p:nvPr/>
        </p:nvSpPr>
        <p:spPr>
          <a:xfrm>
            <a:off x="10653235" y="4752220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CAPRICHO</a:t>
            </a:r>
            <a:endParaRPr lang="es-MX" dirty="0"/>
          </a:p>
        </p:txBody>
      </p:sp>
      <p:cxnSp>
        <p:nvCxnSpPr>
          <p:cNvPr id="23" name="Conector recto de flecha 22"/>
          <p:cNvCxnSpPr/>
          <p:nvPr/>
        </p:nvCxnSpPr>
        <p:spPr>
          <a:xfrm flipH="1" flipV="1">
            <a:off x="9571216" y="3633931"/>
            <a:ext cx="989654" cy="4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 flipH="1" flipV="1">
            <a:off x="9571216" y="4219593"/>
            <a:ext cx="989654" cy="4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 flipH="1" flipV="1">
            <a:off x="9150477" y="4752220"/>
            <a:ext cx="1357245" cy="157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75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blación: México 2020 - PopulationPyramid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352" y="576402"/>
            <a:ext cx="5864269" cy="592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127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2665927" y="270451"/>
          <a:ext cx="6207618" cy="6246258"/>
        </p:xfrm>
        <a:graphic>
          <a:graphicData uri="http://schemas.openxmlformats.org/drawingml/2006/table">
            <a:tbl>
              <a:tblPr/>
              <a:tblGrid>
                <a:gridCol w="1216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4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784">
                <a:tc>
                  <a:txBody>
                    <a:bodyPr/>
                    <a:lstStyle/>
                    <a:p>
                      <a:r>
                        <a:rPr lang="es-MX" sz="900" b="1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lave del municipio</a:t>
                      </a:r>
                      <a:endParaRPr lang="es-MX" sz="900" i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900" b="1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Municipio</a:t>
                      </a:r>
                      <a:endParaRPr lang="es-MX" sz="900" i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900" b="1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Población total</a:t>
                      </a:r>
                      <a:br>
                        <a:rPr lang="es-MX" sz="900" b="1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endParaRPr lang="es-MX" sz="900" i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001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Amealco de Bonfil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61 259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002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Pinal de Amoles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25 623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003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Arroyo Seco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13 307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004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Cadereyta de Montes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69 549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005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Colón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62 667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006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Corregidora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181 684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007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Ezequiel Montes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40 572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008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Huimilpan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38 295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009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Jalpan de Serra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26 902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010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Landa de Matamoros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17 947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011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El Marqués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156 275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012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Pedro Escobedo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68 313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013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Peñamiller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20 144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014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Querétaro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878 931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015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 Joaquín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9 480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016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 Juan del Río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268 408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017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Tequisquiapan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70 742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7193"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018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90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Tolimán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900" i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28 274</a:t>
                      </a:r>
                    </a:p>
                  </a:txBody>
                  <a:tcPr marL="35667" marR="35667" marT="35667" marB="356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939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ngresos de los hogares por nivel socioeconómico - Rank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132" y="1216799"/>
            <a:ext cx="7547019" cy="446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9414456" y="21121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0882648" y="88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9234151" y="1431124"/>
            <a:ext cx="1636987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MX" b="1" dirty="0" smtClean="0"/>
              <a:t>% de población</a:t>
            </a:r>
            <a:endParaRPr lang="es-MX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9245661" y="1858108"/>
            <a:ext cx="1146221" cy="42473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MX" b="1" dirty="0" smtClean="0"/>
              <a:t>  5 %</a:t>
            </a:r>
          </a:p>
          <a:p>
            <a:endParaRPr lang="es-MX" b="1" dirty="0"/>
          </a:p>
          <a:p>
            <a:r>
              <a:rPr lang="es-MX" b="1" dirty="0" smtClean="0"/>
              <a:t>14 %</a:t>
            </a:r>
          </a:p>
          <a:p>
            <a:endParaRPr lang="es-MX" b="1" dirty="0"/>
          </a:p>
          <a:p>
            <a:r>
              <a:rPr lang="es-MX" b="1" dirty="0" smtClean="0"/>
              <a:t>18 %</a:t>
            </a:r>
          </a:p>
          <a:p>
            <a:endParaRPr lang="es-MX" b="1" dirty="0"/>
          </a:p>
          <a:p>
            <a:r>
              <a:rPr lang="es-MX" b="1" dirty="0" smtClean="0"/>
              <a:t>36 %</a:t>
            </a:r>
          </a:p>
          <a:p>
            <a:endParaRPr lang="es-MX" b="1" dirty="0"/>
          </a:p>
          <a:p>
            <a:r>
              <a:rPr lang="es-MX" b="1" dirty="0" smtClean="0"/>
              <a:t>18 %</a:t>
            </a:r>
          </a:p>
          <a:p>
            <a:endParaRPr lang="es-MX" b="1" dirty="0"/>
          </a:p>
          <a:p>
            <a:r>
              <a:rPr lang="es-MX" b="1" dirty="0" smtClean="0"/>
              <a:t>  9 %</a:t>
            </a:r>
          </a:p>
          <a:p>
            <a:endParaRPr lang="es-MX" b="1" dirty="0"/>
          </a:p>
          <a:p>
            <a:r>
              <a:rPr lang="es-MX" b="1" dirty="0" smtClean="0"/>
              <a:t>100%</a:t>
            </a:r>
          </a:p>
          <a:p>
            <a:endParaRPr lang="es-MX" b="1" dirty="0"/>
          </a:p>
          <a:p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871390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es-MX" sz="2800" dirty="0" smtClean="0"/>
              <a:t>glosario de uso de mercadotecnia</a:t>
            </a:r>
            <a:endParaRPr lang="es-MX" sz="2800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Mercadotecnia</a:t>
            </a:r>
          </a:p>
          <a:p>
            <a:pPr marL="0" indent="0">
              <a:buNone/>
            </a:pPr>
            <a:r>
              <a:rPr lang="es-MX" dirty="0" smtClean="0"/>
              <a:t>Grupo objetivo</a:t>
            </a:r>
          </a:p>
          <a:p>
            <a:pPr marL="0" indent="0">
              <a:buNone/>
            </a:pPr>
            <a:r>
              <a:rPr lang="es-MX" dirty="0" smtClean="0"/>
              <a:t>Proceso estratégico de mercadotecnia</a:t>
            </a:r>
          </a:p>
          <a:p>
            <a:pPr marL="0" indent="0">
              <a:buNone/>
            </a:pPr>
            <a:r>
              <a:rPr lang="es-MX" dirty="0" smtClean="0"/>
              <a:t>Plan de mercadotecnia</a:t>
            </a:r>
          </a:p>
          <a:p>
            <a:pPr marL="0" indent="0">
              <a:buNone/>
            </a:pPr>
            <a:r>
              <a:rPr lang="es-MX" dirty="0" smtClean="0"/>
              <a:t>Segmento de mercado</a:t>
            </a:r>
          </a:p>
          <a:p>
            <a:pPr marL="0" indent="0">
              <a:buNone/>
            </a:pPr>
            <a:r>
              <a:rPr lang="es-MX" dirty="0" smtClean="0"/>
              <a:t>Grupo objetivo</a:t>
            </a:r>
          </a:p>
          <a:p>
            <a:pPr marL="0" indent="0">
              <a:buNone/>
            </a:pPr>
            <a:r>
              <a:rPr lang="es-MX" dirty="0" smtClean="0"/>
              <a:t>Perfil del comprador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s-MX" dirty="0" err="1" smtClean="0"/>
              <a:t>Mix</a:t>
            </a:r>
            <a:r>
              <a:rPr lang="es-MX" dirty="0" smtClean="0"/>
              <a:t> de mercadotecnia</a:t>
            </a:r>
          </a:p>
          <a:p>
            <a:r>
              <a:rPr lang="es-MX" dirty="0" smtClean="0"/>
              <a:t>Objetivos</a:t>
            </a:r>
          </a:p>
          <a:p>
            <a:r>
              <a:rPr lang="es-MX" dirty="0" smtClean="0"/>
              <a:t>Consumidor, usuario, comprador</a:t>
            </a:r>
          </a:p>
          <a:p>
            <a:r>
              <a:rPr lang="es-MX" dirty="0" smtClean="0"/>
              <a:t>Satisfacción de necesidades</a:t>
            </a:r>
          </a:p>
          <a:p>
            <a:r>
              <a:rPr lang="es-MX" dirty="0" smtClean="0"/>
              <a:t>Competencia</a:t>
            </a:r>
          </a:p>
          <a:p>
            <a:r>
              <a:rPr lang="es-MX" dirty="0" smtClean="0"/>
              <a:t>posicionamiento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189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pa interior de incontinencia LivDry para adultos, con absorción y confort durante la noche, protección contra las pérdid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12" y="168312"/>
            <a:ext cx="28956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191691" y="53764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>
                <a:solidFill>
                  <a:srgbClr val="0F1111"/>
                </a:solidFill>
                <a:latin typeface="Amazon Ember"/>
              </a:rPr>
              <a:t>Ropa interior para adultos </a:t>
            </a:r>
            <a:r>
              <a:rPr lang="es-MX" dirty="0" err="1">
                <a:solidFill>
                  <a:srgbClr val="0F1111"/>
                </a:solidFill>
                <a:latin typeface="Amazon Ember"/>
              </a:rPr>
              <a:t>LivDry</a:t>
            </a:r>
            <a:r>
              <a:rPr lang="es-MX" dirty="0">
                <a:solidFill>
                  <a:srgbClr val="0F1111"/>
                </a:solidFill>
                <a:latin typeface="Amazon Ember"/>
              </a:rPr>
              <a:t> para incontinencia, absorción de máxima comodidad, protección contra fugas, mediano, paquete de </a:t>
            </a:r>
            <a:r>
              <a:rPr lang="es-MX" dirty="0" smtClean="0">
                <a:solidFill>
                  <a:srgbClr val="0F1111"/>
                </a:solidFill>
                <a:latin typeface="Amazon Ember"/>
              </a:rPr>
              <a:t>68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354687" y="1735929"/>
            <a:ext cx="39346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PERFIL DE CONSUMIDOR</a:t>
            </a:r>
            <a:endParaRPr lang="es-MX" dirty="0"/>
          </a:p>
          <a:p>
            <a:r>
              <a:rPr lang="es-MX" dirty="0" smtClean="0"/>
              <a:t>UBICACIÓN  MUNICIPIO DE QUERETARO</a:t>
            </a:r>
          </a:p>
          <a:p>
            <a:r>
              <a:rPr lang="es-MX" dirty="0" smtClean="0"/>
              <a:t>POBLACION  878 931 </a:t>
            </a:r>
            <a:r>
              <a:rPr lang="es-MX" dirty="0" err="1" smtClean="0"/>
              <a:t>Hab</a:t>
            </a:r>
            <a:r>
              <a:rPr lang="es-MX" dirty="0" smtClean="0"/>
              <a:t>  (ubicación )</a:t>
            </a:r>
          </a:p>
          <a:p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3543735" y="168312"/>
            <a:ext cx="3008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EJERCICIO DE SEGMENTACION</a:t>
            </a:r>
            <a:endParaRPr lang="es-MX" dirty="0"/>
          </a:p>
        </p:txBody>
      </p:sp>
      <p:sp>
        <p:nvSpPr>
          <p:cNvPr id="7" name="Flecha abajo 6"/>
          <p:cNvSpPr/>
          <p:nvPr/>
        </p:nvSpPr>
        <p:spPr>
          <a:xfrm>
            <a:off x="4911634" y="2665403"/>
            <a:ext cx="431075" cy="652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/>
          <p:cNvSpPr txBox="1"/>
          <p:nvPr/>
        </p:nvSpPr>
        <p:spPr>
          <a:xfrm>
            <a:off x="3585081" y="3512285"/>
            <a:ext cx="51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MUJERES  51%                                             448 258 HAB</a:t>
            </a:r>
            <a:endParaRPr lang="es-MX" dirty="0"/>
          </a:p>
        </p:txBody>
      </p:sp>
      <p:sp>
        <p:nvSpPr>
          <p:cNvPr id="11" name="Flecha abajo 10"/>
          <p:cNvSpPr/>
          <p:nvPr/>
        </p:nvSpPr>
        <p:spPr>
          <a:xfrm>
            <a:off x="4911634" y="3921364"/>
            <a:ext cx="431075" cy="652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/>
          <p:cNvSpPr txBox="1"/>
          <p:nvPr/>
        </p:nvSpPr>
        <p:spPr>
          <a:xfrm>
            <a:off x="3585081" y="4754242"/>
            <a:ext cx="528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EDAD DE 70 A 89 2.5%                                   11 206 HAB </a:t>
            </a:r>
            <a:endParaRPr lang="es-MX" dirty="0"/>
          </a:p>
        </p:txBody>
      </p:sp>
      <p:sp>
        <p:nvSpPr>
          <p:cNvPr id="13" name="Flecha abajo 12"/>
          <p:cNvSpPr/>
          <p:nvPr/>
        </p:nvSpPr>
        <p:spPr>
          <a:xfrm>
            <a:off x="4960590" y="5136361"/>
            <a:ext cx="431075" cy="652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/>
          <p:cNvSpPr txBox="1"/>
          <p:nvPr/>
        </p:nvSpPr>
        <p:spPr>
          <a:xfrm>
            <a:off x="3523467" y="6207656"/>
            <a:ext cx="7695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NSOCIENOMICO C 18 % Y D + 36%  = 54%       6 051 HAB   MERCADO POTENCIAL </a:t>
            </a:r>
            <a:endParaRPr lang="es-MX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9621" y="3400979"/>
            <a:ext cx="3465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PRECIO POR PAQUETE $ 1,580.00</a:t>
            </a:r>
          </a:p>
          <a:p>
            <a:r>
              <a:rPr lang="es-MX" dirty="0" smtClean="0"/>
              <a:t>PRECIO UNITARIO (68 </a:t>
            </a:r>
            <a:r>
              <a:rPr lang="es-MX" dirty="0" err="1" smtClean="0"/>
              <a:t>pzas</a:t>
            </a:r>
            <a:r>
              <a:rPr lang="es-MX" dirty="0" smtClean="0"/>
              <a:t>) 23.33   </a:t>
            </a:r>
            <a:endParaRPr lang="es-MX" dirty="0"/>
          </a:p>
        </p:txBody>
      </p:sp>
      <p:pic>
        <p:nvPicPr>
          <p:cNvPr id="1028" name="Picture 4" descr="Cómo Hacer Buenos Retratos a Personas Mayo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115" y="537644"/>
            <a:ext cx="2186335" cy="145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601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580</Words>
  <Application>Microsoft Office PowerPoint</Application>
  <PresentationFormat>Panorámica</PresentationFormat>
  <Paragraphs>209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Amazon Ember</vt:lpstr>
      <vt:lpstr>Arial</vt:lpstr>
      <vt:lpstr>Arial</vt:lpstr>
      <vt:lpstr>Calibri</vt:lpstr>
      <vt:lpstr>Calibri Light</vt:lpstr>
      <vt:lpstr>Verdana</vt:lpstr>
      <vt:lpstr>Tema de Office</vt:lpstr>
      <vt:lpstr>Presentación de PowerPoint</vt:lpstr>
      <vt:lpstr>                       proyecto para evaluar el  50% 1er parcial  fechas de presentaciones miércoles miércoles 17 feb  Viernes 19 de febrero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glosario de uso de mercadotecnia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Jaime</cp:lastModifiedBy>
  <cp:revision>24</cp:revision>
  <dcterms:created xsi:type="dcterms:W3CDTF">2021-01-19T02:52:20Z</dcterms:created>
  <dcterms:modified xsi:type="dcterms:W3CDTF">2021-02-02T02:07:39Z</dcterms:modified>
</cp:coreProperties>
</file>